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2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3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4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5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6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17.xml" ContentType="application/vnd.openxmlformats-officedocument.theme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theme/theme18.xml" ContentType="application/vnd.openxmlformats-officedocument.theme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theme/theme19.xml" ContentType="application/vnd.openxmlformats-officedocument.theme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theme/theme20.xml" ContentType="application/vnd.openxmlformats-officedocument.theme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theme/theme21.xml" ContentType="application/vnd.openxmlformats-officedocument.theme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theme/theme22.xml" ContentType="application/vnd.openxmlformats-officedocument.theme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theme/theme23.xml" ContentType="application/vnd.openxmlformats-officedocument.theme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theme/theme24.xml" ContentType="application/vnd.openxmlformats-officedocument.theme+xml"/>
  <Override PartName="/ppt/theme/theme2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25" r:id="rId6"/>
    <p:sldMasterId id="2147483737" r:id="rId7"/>
    <p:sldMasterId id="2147483753" r:id="rId8"/>
    <p:sldMasterId id="2147483777" r:id="rId9"/>
    <p:sldMasterId id="2147483805" r:id="rId10"/>
    <p:sldMasterId id="2147483817" r:id="rId11"/>
    <p:sldMasterId id="2147483829" r:id="rId12"/>
    <p:sldMasterId id="2147483845" r:id="rId13"/>
    <p:sldMasterId id="2147483941" r:id="rId14"/>
    <p:sldMasterId id="2147483983" r:id="rId15"/>
    <p:sldMasterId id="2147483995" r:id="rId16"/>
    <p:sldMasterId id="2147484007" r:id="rId17"/>
    <p:sldMasterId id="2147484021" r:id="rId18"/>
    <p:sldMasterId id="2147484033" r:id="rId19"/>
    <p:sldMasterId id="2147484045" r:id="rId20"/>
    <p:sldMasterId id="2147484057" r:id="rId21"/>
    <p:sldMasterId id="2147484069" r:id="rId22"/>
    <p:sldMasterId id="2147484081" r:id="rId23"/>
    <p:sldMasterId id="2147484093" r:id="rId24"/>
  </p:sldMasterIdLst>
  <p:notesMasterIdLst>
    <p:notesMasterId r:id="rId102"/>
  </p:notesMasterIdLst>
  <p:sldIdLst>
    <p:sldId id="256" r:id="rId25"/>
    <p:sldId id="353" r:id="rId26"/>
    <p:sldId id="257" r:id="rId27"/>
    <p:sldId id="259" r:id="rId28"/>
    <p:sldId id="260" r:id="rId29"/>
    <p:sldId id="357" r:id="rId30"/>
    <p:sldId id="261" r:id="rId31"/>
    <p:sldId id="262" r:id="rId32"/>
    <p:sldId id="355" r:id="rId33"/>
    <p:sldId id="356" r:id="rId34"/>
    <p:sldId id="265" r:id="rId35"/>
    <p:sldId id="266" r:id="rId36"/>
    <p:sldId id="267" r:id="rId37"/>
    <p:sldId id="268" r:id="rId38"/>
    <p:sldId id="269" r:id="rId39"/>
    <p:sldId id="270" r:id="rId40"/>
    <p:sldId id="271" r:id="rId41"/>
    <p:sldId id="272" r:id="rId42"/>
    <p:sldId id="284" r:id="rId43"/>
    <p:sldId id="263" r:id="rId44"/>
    <p:sldId id="282" r:id="rId45"/>
    <p:sldId id="274" r:id="rId46"/>
    <p:sldId id="275" r:id="rId47"/>
    <p:sldId id="264" r:id="rId48"/>
    <p:sldId id="276" r:id="rId49"/>
    <p:sldId id="278" r:id="rId50"/>
    <p:sldId id="277" r:id="rId51"/>
    <p:sldId id="281" r:id="rId52"/>
    <p:sldId id="288" r:id="rId53"/>
    <p:sldId id="290" r:id="rId54"/>
    <p:sldId id="366" r:id="rId55"/>
    <p:sldId id="376" r:id="rId56"/>
    <p:sldId id="377" r:id="rId57"/>
    <p:sldId id="378" r:id="rId58"/>
    <p:sldId id="379" r:id="rId59"/>
    <p:sldId id="359" r:id="rId60"/>
    <p:sldId id="360" r:id="rId61"/>
    <p:sldId id="361" r:id="rId62"/>
    <p:sldId id="362" r:id="rId63"/>
    <p:sldId id="363" r:id="rId64"/>
    <p:sldId id="364" r:id="rId65"/>
    <p:sldId id="365" r:id="rId66"/>
    <p:sldId id="367" r:id="rId67"/>
    <p:sldId id="368" r:id="rId68"/>
    <p:sldId id="369" r:id="rId69"/>
    <p:sldId id="370" r:id="rId70"/>
    <p:sldId id="371" r:id="rId71"/>
    <p:sldId id="372" r:id="rId72"/>
    <p:sldId id="373" r:id="rId73"/>
    <p:sldId id="374" r:id="rId74"/>
    <p:sldId id="316" r:id="rId75"/>
    <p:sldId id="375" r:id="rId76"/>
    <p:sldId id="343" r:id="rId77"/>
    <p:sldId id="344" r:id="rId78"/>
    <p:sldId id="345" r:id="rId79"/>
    <p:sldId id="346" r:id="rId80"/>
    <p:sldId id="347" r:id="rId81"/>
    <p:sldId id="348" r:id="rId82"/>
    <p:sldId id="349" r:id="rId83"/>
    <p:sldId id="350" r:id="rId84"/>
    <p:sldId id="351" r:id="rId85"/>
    <p:sldId id="342" r:id="rId86"/>
    <p:sldId id="352" r:id="rId87"/>
    <p:sldId id="293" r:id="rId88"/>
    <p:sldId id="294" r:id="rId89"/>
    <p:sldId id="295" r:id="rId90"/>
    <p:sldId id="296" r:id="rId91"/>
    <p:sldId id="297" r:id="rId92"/>
    <p:sldId id="298" r:id="rId93"/>
    <p:sldId id="299" r:id="rId94"/>
    <p:sldId id="300" r:id="rId95"/>
    <p:sldId id="301" r:id="rId96"/>
    <p:sldId id="302" r:id="rId97"/>
    <p:sldId id="303" r:id="rId98"/>
    <p:sldId id="304" r:id="rId99"/>
    <p:sldId id="305" r:id="rId100"/>
    <p:sldId id="291" r:id="rId10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71" d="100"/>
          <a:sy n="71" d="100"/>
        </p:scale>
        <p:origin x="4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-85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8.xml"/><Relationship Id="rId47" Type="http://schemas.openxmlformats.org/officeDocument/2006/relationships/slide" Target="slides/slide23.xml"/><Relationship Id="rId63" Type="http://schemas.openxmlformats.org/officeDocument/2006/relationships/slide" Target="slides/slide39.xml"/><Relationship Id="rId68" Type="http://schemas.openxmlformats.org/officeDocument/2006/relationships/slide" Target="slides/slide44.xml"/><Relationship Id="rId84" Type="http://schemas.openxmlformats.org/officeDocument/2006/relationships/slide" Target="slides/slide60.xml"/><Relationship Id="rId89" Type="http://schemas.openxmlformats.org/officeDocument/2006/relationships/slide" Target="slides/slide65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7.xml"/><Relationship Id="rId92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5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slide" Target="slides/slide16.xml"/><Relationship Id="rId45" Type="http://schemas.openxmlformats.org/officeDocument/2006/relationships/slide" Target="slides/slide21.xml"/><Relationship Id="rId53" Type="http://schemas.openxmlformats.org/officeDocument/2006/relationships/slide" Target="slides/slide29.xml"/><Relationship Id="rId58" Type="http://schemas.openxmlformats.org/officeDocument/2006/relationships/slide" Target="slides/slide34.xml"/><Relationship Id="rId66" Type="http://schemas.openxmlformats.org/officeDocument/2006/relationships/slide" Target="slides/slide42.xml"/><Relationship Id="rId74" Type="http://schemas.openxmlformats.org/officeDocument/2006/relationships/slide" Target="slides/slide50.xml"/><Relationship Id="rId79" Type="http://schemas.openxmlformats.org/officeDocument/2006/relationships/slide" Target="slides/slide55.xml"/><Relationship Id="rId87" Type="http://schemas.openxmlformats.org/officeDocument/2006/relationships/slide" Target="slides/slide63.xml"/><Relationship Id="rId10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7.xml"/><Relationship Id="rId82" Type="http://schemas.openxmlformats.org/officeDocument/2006/relationships/slide" Target="slides/slide58.xml"/><Relationship Id="rId90" Type="http://schemas.openxmlformats.org/officeDocument/2006/relationships/slide" Target="slides/slide66.xml"/><Relationship Id="rId95" Type="http://schemas.openxmlformats.org/officeDocument/2006/relationships/slide" Target="slides/slide7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slide" Target="slides/slide19.xml"/><Relationship Id="rId48" Type="http://schemas.openxmlformats.org/officeDocument/2006/relationships/slide" Target="slides/slide24.xml"/><Relationship Id="rId56" Type="http://schemas.openxmlformats.org/officeDocument/2006/relationships/slide" Target="slides/slide32.xml"/><Relationship Id="rId64" Type="http://schemas.openxmlformats.org/officeDocument/2006/relationships/slide" Target="slides/slide40.xml"/><Relationship Id="rId69" Type="http://schemas.openxmlformats.org/officeDocument/2006/relationships/slide" Target="slides/slide45.xml"/><Relationship Id="rId77" Type="http://schemas.openxmlformats.org/officeDocument/2006/relationships/slide" Target="slides/slide53.xml"/><Relationship Id="rId100" Type="http://schemas.openxmlformats.org/officeDocument/2006/relationships/slide" Target="slides/slide76.xml"/><Relationship Id="rId105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7.xml"/><Relationship Id="rId72" Type="http://schemas.openxmlformats.org/officeDocument/2006/relationships/slide" Target="slides/slide48.xml"/><Relationship Id="rId80" Type="http://schemas.openxmlformats.org/officeDocument/2006/relationships/slide" Target="slides/slide56.xml"/><Relationship Id="rId85" Type="http://schemas.openxmlformats.org/officeDocument/2006/relationships/slide" Target="slides/slide61.xml"/><Relationship Id="rId93" Type="http://schemas.openxmlformats.org/officeDocument/2006/relationships/slide" Target="slides/slide69.xml"/><Relationship Id="rId98" Type="http://schemas.openxmlformats.org/officeDocument/2006/relationships/slide" Target="slides/slide7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46" Type="http://schemas.openxmlformats.org/officeDocument/2006/relationships/slide" Target="slides/slide22.xml"/><Relationship Id="rId59" Type="http://schemas.openxmlformats.org/officeDocument/2006/relationships/slide" Target="slides/slide35.xml"/><Relationship Id="rId67" Type="http://schemas.openxmlformats.org/officeDocument/2006/relationships/slide" Target="slides/slide43.xml"/><Relationship Id="rId103" Type="http://schemas.openxmlformats.org/officeDocument/2006/relationships/presProps" Target="presProp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7.xml"/><Relationship Id="rId54" Type="http://schemas.openxmlformats.org/officeDocument/2006/relationships/slide" Target="slides/slide30.xml"/><Relationship Id="rId62" Type="http://schemas.openxmlformats.org/officeDocument/2006/relationships/slide" Target="slides/slide38.xml"/><Relationship Id="rId70" Type="http://schemas.openxmlformats.org/officeDocument/2006/relationships/slide" Target="slides/slide46.xml"/><Relationship Id="rId75" Type="http://schemas.openxmlformats.org/officeDocument/2006/relationships/slide" Target="slides/slide51.xml"/><Relationship Id="rId83" Type="http://schemas.openxmlformats.org/officeDocument/2006/relationships/slide" Target="slides/slide59.xml"/><Relationship Id="rId88" Type="http://schemas.openxmlformats.org/officeDocument/2006/relationships/slide" Target="slides/slide64.xml"/><Relationship Id="rId91" Type="http://schemas.openxmlformats.org/officeDocument/2006/relationships/slide" Target="slides/slide67.xml"/><Relationship Id="rId96" Type="http://schemas.openxmlformats.org/officeDocument/2006/relationships/slide" Target="slides/slide7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49" Type="http://schemas.openxmlformats.org/officeDocument/2006/relationships/slide" Target="slides/slide25.xml"/><Relationship Id="rId57" Type="http://schemas.openxmlformats.org/officeDocument/2006/relationships/slide" Target="slides/slide33.xml"/><Relationship Id="rId10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7.xml"/><Relationship Id="rId44" Type="http://schemas.openxmlformats.org/officeDocument/2006/relationships/slide" Target="slides/slide20.xml"/><Relationship Id="rId52" Type="http://schemas.openxmlformats.org/officeDocument/2006/relationships/slide" Target="slides/slide28.xml"/><Relationship Id="rId60" Type="http://schemas.openxmlformats.org/officeDocument/2006/relationships/slide" Target="slides/slide36.xml"/><Relationship Id="rId65" Type="http://schemas.openxmlformats.org/officeDocument/2006/relationships/slide" Target="slides/slide41.xml"/><Relationship Id="rId73" Type="http://schemas.openxmlformats.org/officeDocument/2006/relationships/slide" Target="slides/slide49.xml"/><Relationship Id="rId78" Type="http://schemas.openxmlformats.org/officeDocument/2006/relationships/slide" Target="slides/slide54.xml"/><Relationship Id="rId81" Type="http://schemas.openxmlformats.org/officeDocument/2006/relationships/slide" Target="slides/slide57.xml"/><Relationship Id="rId86" Type="http://schemas.openxmlformats.org/officeDocument/2006/relationships/slide" Target="slides/slide62.xml"/><Relationship Id="rId94" Type="http://schemas.openxmlformats.org/officeDocument/2006/relationships/slide" Target="slides/slide70.xml"/><Relationship Id="rId99" Type="http://schemas.openxmlformats.org/officeDocument/2006/relationships/slide" Target="slides/slide75.xml"/><Relationship Id="rId101" Type="http://schemas.openxmlformats.org/officeDocument/2006/relationships/slide" Target="slides/slide7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5.xml"/><Relationship Id="rId34" Type="http://schemas.openxmlformats.org/officeDocument/2006/relationships/slide" Target="slides/slide10.xml"/><Relationship Id="rId50" Type="http://schemas.openxmlformats.org/officeDocument/2006/relationships/slide" Target="slides/slide26.xml"/><Relationship Id="rId55" Type="http://schemas.openxmlformats.org/officeDocument/2006/relationships/slide" Target="slides/slide31.xml"/><Relationship Id="rId76" Type="http://schemas.openxmlformats.org/officeDocument/2006/relationships/slide" Target="slides/slide52.xml"/><Relationship Id="rId97" Type="http://schemas.openxmlformats.org/officeDocument/2006/relationships/slide" Target="slides/slide73.xml"/><Relationship Id="rId10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0B6819-7141-DB49-A96D-73D2ECA15C5D}" type="doc">
      <dgm:prSet loTypeId="urn:microsoft.com/office/officeart/2005/8/layout/radial6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16A20D5-D072-E247-912E-2DC5E21D77C9}">
      <dgm:prSet phldrT="[Text]" custT="1"/>
      <dgm:spPr>
        <a:solidFill>
          <a:srgbClr val="3B4A1E"/>
        </a:solidFill>
      </dgm:spPr>
      <dgm:t>
        <a:bodyPr/>
        <a:lstStyle/>
        <a:p>
          <a:r>
            <a:rPr lang="en-US" sz="1800" dirty="0" smtClean="0"/>
            <a:t>Education 3.0</a:t>
          </a:r>
        </a:p>
        <a:p>
          <a:r>
            <a:rPr lang="en-US" sz="1800" dirty="0" smtClean="0"/>
            <a:t>21 Century Education System</a:t>
          </a:r>
        </a:p>
      </dgm:t>
    </dgm:pt>
    <dgm:pt modelId="{FC53F8F7-4714-4444-BB3E-4E307FB78FFF}" type="parTrans" cxnId="{DEE127E8-81B6-374E-94C2-338E0FE080D6}">
      <dgm:prSet/>
      <dgm:spPr/>
      <dgm:t>
        <a:bodyPr/>
        <a:lstStyle/>
        <a:p>
          <a:endParaRPr lang="en-US"/>
        </a:p>
      </dgm:t>
    </dgm:pt>
    <dgm:pt modelId="{7FE476B4-6F6C-2A4E-B0CF-C273F0217F9D}" type="sibTrans" cxnId="{DEE127E8-81B6-374E-94C2-338E0FE080D6}">
      <dgm:prSet/>
      <dgm:spPr/>
      <dgm:t>
        <a:bodyPr/>
        <a:lstStyle/>
        <a:p>
          <a:endParaRPr lang="en-US"/>
        </a:p>
      </dgm:t>
    </dgm:pt>
    <dgm:pt modelId="{AFFB0693-345D-114D-8A40-569BDCF26391}">
      <dgm:prSet phldrT="[Text]" custT="1"/>
      <dgm:spPr>
        <a:solidFill>
          <a:srgbClr val="3B4A1E"/>
        </a:solidFill>
      </dgm:spPr>
      <dgm:t>
        <a:bodyPr/>
        <a:lstStyle/>
        <a:p>
          <a:r>
            <a:rPr lang="en-US" sz="1200" dirty="0" smtClean="0"/>
            <a:t>Holistic Transformation</a:t>
          </a:r>
          <a:endParaRPr lang="en-US" sz="1200" dirty="0"/>
        </a:p>
      </dgm:t>
    </dgm:pt>
    <dgm:pt modelId="{E1069AA9-782A-B74D-B91A-338B1D4B8981}" type="parTrans" cxnId="{67E90E36-9D13-3545-8694-0EB6DA2338FF}">
      <dgm:prSet/>
      <dgm:spPr/>
      <dgm:t>
        <a:bodyPr/>
        <a:lstStyle/>
        <a:p>
          <a:endParaRPr lang="en-US"/>
        </a:p>
      </dgm:t>
    </dgm:pt>
    <dgm:pt modelId="{8B7E8B16-A247-E743-9AF8-0D913389D30E}" type="sibTrans" cxnId="{67E90E36-9D13-3545-8694-0EB6DA2338FF}">
      <dgm:prSet/>
      <dgm:spPr/>
      <dgm:t>
        <a:bodyPr/>
        <a:lstStyle/>
        <a:p>
          <a:endParaRPr lang="en-US"/>
        </a:p>
      </dgm:t>
    </dgm:pt>
    <dgm:pt modelId="{5339994C-C6B9-E84A-92DB-8DC9535435C3}">
      <dgm:prSet phldrT="[Text]" custT="1"/>
      <dgm:spPr>
        <a:solidFill>
          <a:srgbClr val="3B4A1E"/>
        </a:solidFill>
      </dgm:spPr>
      <dgm:t>
        <a:bodyPr/>
        <a:lstStyle/>
        <a:p>
          <a:r>
            <a:rPr lang="en-US" sz="1200" dirty="0" smtClean="0"/>
            <a:t>Curriculum, Pedagogy, Assessment</a:t>
          </a:r>
          <a:endParaRPr lang="en-US" sz="1200" dirty="0"/>
        </a:p>
      </dgm:t>
    </dgm:pt>
    <dgm:pt modelId="{714E4788-90D8-5F4F-9990-3B77A661C291}" type="parTrans" cxnId="{FE1131FD-AC27-EC41-80DC-66919B85A331}">
      <dgm:prSet/>
      <dgm:spPr/>
      <dgm:t>
        <a:bodyPr/>
        <a:lstStyle/>
        <a:p>
          <a:endParaRPr lang="en-US"/>
        </a:p>
      </dgm:t>
    </dgm:pt>
    <dgm:pt modelId="{E1C9C7F5-1DA6-374B-8969-29362221A896}" type="sibTrans" cxnId="{FE1131FD-AC27-EC41-80DC-66919B85A331}">
      <dgm:prSet/>
      <dgm:spPr/>
      <dgm:t>
        <a:bodyPr/>
        <a:lstStyle/>
        <a:p>
          <a:endParaRPr lang="en-US"/>
        </a:p>
      </dgm:t>
    </dgm:pt>
    <dgm:pt modelId="{054F67F4-3EC2-0E42-8A40-18A199E21A20}">
      <dgm:prSet phldrT="[Text]" custT="1"/>
      <dgm:spPr>
        <a:solidFill>
          <a:srgbClr val="3B4A1E"/>
        </a:solidFill>
      </dgm:spPr>
      <dgm:t>
        <a:bodyPr/>
        <a:lstStyle/>
        <a:p>
          <a:r>
            <a:rPr lang="en-US" sz="1200" dirty="0" smtClean="0"/>
            <a:t>Infrastructure and Technology</a:t>
          </a:r>
          <a:endParaRPr lang="en-US" sz="1200" dirty="0"/>
        </a:p>
      </dgm:t>
    </dgm:pt>
    <dgm:pt modelId="{EEAE06C3-A495-2647-9B14-BED5EE911921}" type="parTrans" cxnId="{B928DEFA-F3D1-0340-A00D-C337586A4B8F}">
      <dgm:prSet/>
      <dgm:spPr/>
      <dgm:t>
        <a:bodyPr/>
        <a:lstStyle/>
        <a:p>
          <a:endParaRPr lang="en-US"/>
        </a:p>
      </dgm:t>
    </dgm:pt>
    <dgm:pt modelId="{54A72451-9CC6-6E42-9E91-A9081CF3A9F8}" type="sibTrans" cxnId="{B928DEFA-F3D1-0340-A00D-C337586A4B8F}">
      <dgm:prSet/>
      <dgm:spPr/>
      <dgm:t>
        <a:bodyPr/>
        <a:lstStyle/>
        <a:p>
          <a:endParaRPr lang="en-US"/>
        </a:p>
      </dgm:t>
    </dgm:pt>
    <dgm:pt modelId="{306E3CB3-CCAE-D04E-BBEF-14F55DB2AC29}">
      <dgm:prSet phldrT="[Text]" custT="1"/>
      <dgm:spPr>
        <a:solidFill>
          <a:srgbClr val="3B4A1E"/>
        </a:solidFill>
      </dgm:spPr>
      <dgm:t>
        <a:bodyPr/>
        <a:lstStyle/>
        <a:p>
          <a:r>
            <a:rPr lang="en-US" sz="1200" dirty="0" smtClean="0"/>
            <a:t>Leadership, HRD, and Culture</a:t>
          </a:r>
          <a:endParaRPr lang="en-US" sz="1200" dirty="0"/>
        </a:p>
      </dgm:t>
    </dgm:pt>
    <dgm:pt modelId="{183ABE04-A484-8F4A-92CA-D45D6FD76B84}" type="parTrans" cxnId="{24CA806B-F317-6A4E-99A8-8146C6BF74DC}">
      <dgm:prSet/>
      <dgm:spPr/>
      <dgm:t>
        <a:bodyPr/>
        <a:lstStyle/>
        <a:p>
          <a:endParaRPr lang="en-US"/>
        </a:p>
      </dgm:t>
    </dgm:pt>
    <dgm:pt modelId="{0FC89131-E29A-B44E-8CB8-527FD91D10F2}" type="sibTrans" cxnId="{24CA806B-F317-6A4E-99A8-8146C6BF74DC}">
      <dgm:prSet/>
      <dgm:spPr/>
      <dgm:t>
        <a:bodyPr/>
        <a:lstStyle/>
        <a:p>
          <a:endParaRPr lang="en-US"/>
        </a:p>
      </dgm:t>
    </dgm:pt>
    <dgm:pt modelId="{D463D42C-5EF9-6545-B285-347B219ECF7D}">
      <dgm:prSet phldrT="[Text]" custT="1"/>
      <dgm:spPr>
        <a:solidFill>
          <a:srgbClr val="3B4A1E"/>
        </a:solidFill>
      </dgm:spPr>
      <dgm:t>
        <a:bodyPr/>
        <a:lstStyle/>
        <a:p>
          <a:r>
            <a:rPr lang="en-US" sz="1100" dirty="0" smtClean="0"/>
            <a:t>Governance, Innovation and Partnership</a:t>
          </a:r>
          <a:endParaRPr lang="en-US" sz="1100" dirty="0"/>
        </a:p>
      </dgm:t>
    </dgm:pt>
    <dgm:pt modelId="{4C3F424C-509E-8E43-8696-CC93E297C457}" type="parTrans" cxnId="{C2F26D63-38E8-F843-A7A7-14AD858FE001}">
      <dgm:prSet/>
      <dgm:spPr/>
      <dgm:t>
        <a:bodyPr/>
        <a:lstStyle/>
        <a:p>
          <a:endParaRPr lang="en-US"/>
        </a:p>
      </dgm:t>
    </dgm:pt>
    <dgm:pt modelId="{3C5CF856-EC2C-C040-9CC8-A562825AB2ED}" type="sibTrans" cxnId="{C2F26D63-38E8-F843-A7A7-14AD858FE001}">
      <dgm:prSet/>
      <dgm:spPr/>
      <dgm:t>
        <a:bodyPr/>
        <a:lstStyle/>
        <a:p>
          <a:endParaRPr lang="en-US"/>
        </a:p>
      </dgm:t>
    </dgm:pt>
    <dgm:pt modelId="{F91DD161-7E9D-BF4B-8284-19723172914C}">
      <dgm:prSet phldrT="[Text]" custT="1"/>
      <dgm:spPr/>
      <dgm:t>
        <a:bodyPr/>
        <a:lstStyle/>
        <a:p>
          <a:endParaRPr lang="en-US" sz="1200" dirty="0"/>
        </a:p>
      </dgm:t>
    </dgm:pt>
    <dgm:pt modelId="{4C599EB5-B7F5-3145-83EF-E181C21840E5}" type="parTrans" cxnId="{D1B08DB8-9ED1-804D-9C39-0A494C41517F}">
      <dgm:prSet/>
      <dgm:spPr/>
      <dgm:t>
        <a:bodyPr/>
        <a:lstStyle/>
        <a:p>
          <a:endParaRPr lang="en-US"/>
        </a:p>
      </dgm:t>
    </dgm:pt>
    <dgm:pt modelId="{04F8D360-26B8-5D4F-B99F-1CE8986BCC57}" type="sibTrans" cxnId="{D1B08DB8-9ED1-804D-9C39-0A494C41517F}">
      <dgm:prSet/>
      <dgm:spPr/>
      <dgm:t>
        <a:bodyPr/>
        <a:lstStyle/>
        <a:p>
          <a:endParaRPr lang="en-US"/>
        </a:p>
      </dgm:t>
    </dgm:pt>
    <dgm:pt modelId="{1AFBAB88-58D6-F94E-8BC9-DD6D9FDD7547}">
      <dgm:prSet phldrT="[Text]" custT="1"/>
      <dgm:spPr/>
      <dgm:t>
        <a:bodyPr/>
        <a:lstStyle/>
        <a:p>
          <a:endParaRPr lang="en-US" sz="1200" dirty="0"/>
        </a:p>
      </dgm:t>
    </dgm:pt>
    <dgm:pt modelId="{97977586-B81E-AB44-931C-9E1B18148C65}" type="parTrans" cxnId="{306935AD-310E-CA42-9589-C634320E72B4}">
      <dgm:prSet/>
      <dgm:spPr/>
      <dgm:t>
        <a:bodyPr/>
        <a:lstStyle/>
        <a:p>
          <a:endParaRPr lang="en-US"/>
        </a:p>
      </dgm:t>
    </dgm:pt>
    <dgm:pt modelId="{0FCAFC10-96B8-3E4A-B95C-1E97170ABA1C}" type="sibTrans" cxnId="{306935AD-310E-CA42-9589-C634320E72B4}">
      <dgm:prSet/>
      <dgm:spPr/>
      <dgm:t>
        <a:bodyPr/>
        <a:lstStyle/>
        <a:p>
          <a:endParaRPr lang="en-US"/>
        </a:p>
      </dgm:t>
    </dgm:pt>
    <dgm:pt modelId="{FEEB4D34-DCF1-EE44-B671-9E51134E6F39}">
      <dgm:prSet phldrT="[Text]" custT="1"/>
      <dgm:spPr/>
      <dgm:t>
        <a:bodyPr/>
        <a:lstStyle/>
        <a:p>
          <a:endParaRPr lang="en-US" sz="1200" dirty="0">
            <a:ln>
              <a:noFill/>
            </a:ln>
            <a:noFill/>
          </a:endParaRPr>
        </a:p>
      </dgm:t>
    </dgm:pt>
    <dgm:pt modelId="{8625AD50-5D8C-0647-B73D-587A89BF91A0}" type="sibTrans" cxnId="{F967DA7F-6C88-BB47-A05E-2A566A080D3E}">
      <dgm:prSet/>
      <dgm:spPr/>
      <dgm:t>
        <a:bodyPr/>
        <a:lstStyle/>
        <a:p>
          <a:endParaRPr lang="en-US"/>
        </a:p>
      </dgm:t>
    </dgm:pt>
    <dgm:pt modelId="{0DC1DF2D-3735-6045-8FBF-097A18A2ECBF}" type="parTrans" cxnId="{F967DA7F-6C88-BB47-A05E-2A566A080D3E}">
      <dgm:prSet/>
      <dgm:spPr/>
      <dgm:t>
        <a:bodyPr/>
        <a:lstStyle/>
        <a:p>
          <a:endParaRPr lang="en-US"/>
        </a:p>
      </dgm:t>
    </dgm:pt>
    <dgm:pt modelId="{A604276B-1A73-034B-88B6-BA52D974B263}" type="pres">
      <dgm:prSet presAssocID="{810B6819-7141-DB49-A96D-73D2ECA15C5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3348BB0-9BD8-824D-9EA2-C27A954DA11E}" type="pres">
      <dgm:prSet presAssocID="{616A20D5-D072-E247-912E-2DC5E21D77C9}" presName="centerShape" presStyleLbl="node0" presStyleIdx="0" presStyleCnt="1" custScaleX="151506" custScaleY="153905"/>
      <dgm:spPr/>
      <dgm:t>
        <a:bodyPr/>
        <a:lstStyle/>
        <a:p>
          <a:endParaRPr lang="en-US"/>
        </a:p>
      </dgm:t>
    </dgm:pt>
    <dgm:pt modelId="{32CBD9BF-93A1-9B48-9043-6701D04D5323}" type="pres">
      <dgm:prSet presAssocID="{AFFB0693-345D-114D-8A40-569BDCF26391}" presName="node" presStyleLbl="node1" presStyleIdx="0" presStyleCnt="8" custScaleX="130131" custScaleY="1237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66CEBD-DB08-AA41-9639-BC7C79EE9CE1}" type="pres">
      <dgm:prSet presAssocID="{AFFB0693-345D-114D-8A40-569BDCF26391}" presName="dummy" presStyleCnt="0"/>
      <dgm:spPr/>
      <dgm:t>
        <a:bodyPr/>
        <a:lstStyle/>
        <a:p>
          <a:endParaRPr lang="en-US"/>
        </a:p>
      </dgm:t>
    </dgm:pt>
    <dgm:pt modelId="{BC1E2D4E-416A-8B41-8C46-8A5DEA598097}" type="pres">
      <dgm:prSet presAssocID="{8B7E8B16-A247-E743-9AF8-0D913389D30E}" presName="sibTrans" presStyleLbl="sibTrans2D1" presStyleIdx="0" presStyleCnt="8"/>
      <dgm:spPr/>
      <dgm:t>
        <a:bodyPr/>
        <a:lstStyle/>
        <a:p>
          <a:endParaRPr lang="en-US"/>
        </a:p>
      </dgm:t>
    </dgm:pt>
    <dgm:pt modelId="{ED5DA6AF-1F28-F04D-A7E0-92D711845D14}" type="pres">
      <dgm:prSet presAssocID="{5339994C-C6B9-E84A-92DB-8DC9535435C3}" presName="node" presStyleLbl="node1" presStyleIdx="1" presStyleCnt="8" custScaleX="131702" custScaleY="1315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A65040-334A-DE42-9727-8567C0A4DDD6}" type="pres">
      <dgm:prSet presAssocID="{5339994C-C6B9-E84A-92DB-8DC9535435C3}" presName="dummy" presStyleCnt="0"/>
      <dgm:spPr/>
      <dgm:t>
        <a:bodyPr/>
        <a:lstStyle/>
        <a:p>
          <a:endParaRPr lang="en-US"/>
        </a:p>
      </dgm:t>
    </dgm:pt>
    <dgm:pt modelId="{AFB9DFEE-94C5-2246-A830-51B08FBDF08D}" type="pres">
      <dgm:prSet presAssocID="{E1C9C7F5-1DA6-374B-8969-29362221A896}" presName="sibTrans" presStyleLbl="sibTrans2D1" presStyleIdx="1" presStyleCnt="8"/>
      <dgm:spPr/>
      <dgm:t>
        <a:bodyPr/>
        <a:lstStyle/>
        <a:p>
          <a:endParaRPr lang="en-US"/>
        </a:p>
      </dgm:t>
    </dgm:pt>
    <dgm:pt modelId="{8B2F0822-3AE3-1B48-9CF0-64FF53F83533}" type="pres">
      <dgm:prSet presAssocID="{054F67F4-3EC2-0E42-8A40-18A199E21A20}" presName="node" presStyleLbl="node1" presStyleIdx="2" presStyleCnt="8" custScaleX="122536" custScaleY="1218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56ADC5-AD0D-B84D-B414-4998F984B87F}" type="pres">
      <dgm:prSet presAssocID="{054F67F4-3EC2-0E42-8A40-18A199E21A20}" presName="dummy" presStyleCnt="0"/>
      <dgm:spPr/>
      <dgm:t>
        <a:bodyPr/>
        <a:lstStyle/>
        <a:p>
          <a:endParaRPr lang="en-US"/>
        </a:p>
      </dgm:t>
    </dgm:pt>
    <dgm:pt modelId="{39996103-F96A-DB4D-8F0E-D4D4346B09B0}" type="pres">
      <dgm:prSet presAssocID="{54A72451-9CC6-6E42-9E91-A9081CF3A9F8}" presName="sibTrans" presStyleLbl="sibTrans2D1" presStyleIdx="2" presStyleCnt="8"/>
      <dgm:spPr/>
      <dgm:t>
        <a:bodyPr/>
        <a:lstStyle/>
        <a:p>
          <a:endParaRPr lang="en-US"/>
        </a:p>
      </dgm:t>
    </dgm:pt>
    <dgm:pt modelId="{8A4A59BB-9EDD-C34D-93E5-8044BD08E70C}" type="pres">
      <dgm:prSet presAssocID="{306E3CB3-CCAE-D04E-BBEF-14F55DB2AC29}" presName="node" presStyleLbl="node1" presStyleIdx="3" presStyleCnt="8" custScaleX="126334" custScaleY="1287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8D4973-F585-DD4E-AA91-E499A235862F}" type="pres">
      <dgm:prSet presAssocID="{306E3CB3-CCAE-D04E-BBEF-14F55DB2AC29}" presName="dummy" presStyleCnt="0"/>
      <dgm:spPr/>
      <dgm:t>
        <a:bodyPr/>
        <a:lstStyle/>
        <a:p>
          <a:endParaRPr lang="en-US"/>
        </a:p>
      </dgm:t>
    </dgm:pt>
    <dgm:pt modelId="{B3ECCE79-B36B-3646-96F2-9B0C5D58700E}" type="pres">
      <dgm:prSet presAssocID="{0FC89131-E29A-B44E-8CB8-527FD91D10F2}" presName="sibTrans" presStyleLbl="sibTrans2D1" presStyleIdx="3" presStyleCnt="8"/>
      <dgm:spPr/>
      <dgm:t>
        <a:bodyPr/>
        <a:lstStyle/>
        <a:p>
          <a:endParaRPr lang="en-US"/>
        </a:p>
      </dgm:t>
    </dgm:pt>
    <dgm:pt modelId="{0FA66689-5BC9-5D4F-AF15-77CC8EF13D0C}" type="pres">
      <dgm:prSet presAssocID="{D463D42C-5EF9-6545-B285-347B219ECF7D}" presName="node" presStyleLbl="node1" presStyleIdx="4" presStyleCnt="8" custScaleX="130131" custScaleY="1254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BDF1E6-5CFD-7B46-8476-AD7D246AE8CB}" type="pres">
      <dgm:prSet presAssocID="{D463D42C-5EF9-6545-B285-347B219ECF7D}" presName="dummy" presStyleCnt="0"/>
      <dgm:spPr/>
      <dgm:t>
        <a:bodyPr/>
        <a:lstStyle/>
        <a:p>
          <a:endParaRPr lang="en-US"/>
        </a:p>
      </dgm:t>
    </dgm:pt>
    <dgm:pt modelId="{81E37A47-8D6C-B546-86B4-2C44F69BD74B}" type="pres">
      <dgm:prSet presAssocID="{3C5CF856-EC2C-C040-9CC8-A562825AB2ED}" presName="sibTrans" presStyleLbl="sibTrans2D1" presStyleIdx="4" presStyleCnt="8"/>
      <dgm:spPr/>
      <dgm:t>
        <a:bodyPr/>
        <a:lstStyle/>
        <a:p>
          <a:endParaRPr lang="en-US"/>
        </a:p>
      </dgm:t>
    </dgm:pt>
    <dgm:pt modelId="{B5E8C2F9-B158-804C-9D39-1842352E983B}" type="pres">
      <dgm:prSet presAssocID="{FEEB4D34-DCF1-EE44-B671-9E51134E6F39}" presName="node" presStyleLbl="node1" presStyleIdx="5" presStyleCnt="8" custRadScaleRad="106700" custRadScaleInc="2812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A843CB-9A8E-854A-95E2-E7B624E65808}" type="pres">
      <dgm:prSet presAssocID="{FEEB4D34-DCF1-EE44-B671-9E51134E6F39}" presName="dummy" presStyleCnt="0"/>
      <dgm:spPr/>
      <dgm:t>
        <a:bodyPr/>
        <a:lstStyle/>
        <a:p>
          <a:endParaRPr lang="en-US"/>
        </a:p>
      </dgm:t>
    </dgm:pt>
    <dgm:pt modelId="{4ED7C9E9-24BF-CB4A-9377-EF1F187155C1}" type="pres">
      <dgm:prSet presAssocID="{8625AD50-5D8C-0647-B73D-587A89BF91A0}" presName="sibTrans" presStyleLbl="sibTrans2D1" presStyleIdx="5" presStyleCnt="8"/>
      <dgm:spPr/>
      <dgm:t>
        <a:bodyPr/>
        <a:lstStyle/>
        <a:p>
          <a:endParaRPr lang="en-US"/>
        </a:p>
      </dgm:t>
    </dgm:pt>
    <dgm:pt modelId="{EF2396DE-D0B8-1F4D-B5BC-A109C4B3A4EE}" type="pres">
      <dgm:prSet presAssocID="{1AFBAB88-58D6-F94E-8BC9-DD6D9FDD7547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3B710-B6CB-174E-91C5-B7D0C2402EE6}" type="pres">
      <dgm:prSet presAssocID="{1AFBAB88-58D6-F94E-8BC9-DD6D9FDD7547}" presName="dummy" presStyleCnt="0"/>
      <dgm:spPr/>
      <dgm:t>
        <a:bodyPr/>
        <a:lstStyle/>
        <a:p>
          <a:endParaRPr lang="en-US"/>
        </a:p>
      </dgm:t>
    </dgm:pt>
    <dgm:pt modelId="{4FA0799A-04D8-A543-851C-600E39596BBF}" type="pres">
      <dgm:prSet presAssocID="{0FCAFC10-96B8-3E4A-B95C-1E97170ABA1C}" presName="sibTrans" presStyleLbl="sibTrans2D1" presStyleIdx="6" presStyleCnt="8"/>
      <dgm:spPr/>
      <dgm:t>
        <a:bodyPr/>
        <a:lstStyle/>
        <a:p>
          <a:endParaRPr lang="en-US"/>
        </a:p>
      </dgm:t>
    </dgm:pt>
    <dgm:pt modelId="{A16327BF-75B0-5341-95B5-F9D3A24916B0}" type="pres">
      <dgm:prSet presAssocID="{F91DD161-7E9D-BF4B-8284-19723172914C}" presName="node" presStyleLbl="node1" presStyleIdx="7" presStyleCnt="8" custRadScaleRad="106571" custRadScaleInc="-3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FF0252-0393-474F-8089-AB1656362996}" type="pres">
      <dgm:prSet presAssocID="{F91DD161-7E9D-BF4B-8284-19723172914C}" presName="dummy" presStyleCnt="0"/>
      <dgm:spPr/>
      <dgm:t>
        <a:bodyPr/>
        <a:lstStyle/>
        <a:p>
          <a:endParaRPr lang="en-US"/>
        </a:p>
      </dgm:t>
    </dgm:pt>
    <dgm:pt modelId="{C7F31A81-91C9-214A-B4F0-3FF3125611FC}" type="pres">
      <dgm:prSet presAssocID="{04F8D360-26B8-5D4F-B99F-1CE8986BCC57}" presName="sibTrans" presStyleLbl="sibTrans2D1" presStyleIdx="7" presStyleCnt="8"/>
      <dgm:spPr/>
      <dgm:t>
        <a:bodyPr/>
        <a:lstStyle/>
        <a:p>
          <a:endParaRPr lang="en-US"/>
        </a:p>
      </dgm:t>
    </dgm:pt>
  </dgm:ptLst>
  <dgm:cxnLst>
    <dgm:cxn modelId="{4A0D9FC5-AAFE-43FA-B2C7-D825AB32ECF7}" type="presOf" srcId="{F91DD161-7E9D-BF4B-8284-19723172914C}" destId="{A16327BF-75B0-5341-95B5-F9D3A24916B0}" srcOrd="0" destOrd="0" presId="urn:microsoft.com/office/officeart/2005/8/layout/radial6"/>
    <dgm:cxn modelId="{8DC993FD-5C71-41D0-9478-3154D03098E4}" type="presOf" srcId="{04F8D360-26B8-5D4F-B99F-1CE8986BCC57}" destId="{C7F31A81-91C9-214A-B4F0-3FF3125611FC}" srcOrd="0" destOrd="0" presId="urn:microsoft.com/office/officeart/2005/8/layout/radial6"/>
    <dgm:cxn modelId="{2AA2741F-919C-4C0B-A50A-30FE876DC79B}" type="presOf" srcId="{8625AD50-5D8C-0647-B73D-587A89BF91A0}" destId="{4ED7C9E9-24BF-CB4A-9377-EF1F187155C1}" srcOrd="0" destOrd="0" presId="urn:microsoft.com/office/officeart/2005/8/layout/radial6"/>
    <dgm:cxn modelId="{DEE127E8-81B6-374E-94C2-338E0FE080D6}" srcId="{810B6819-7141-DB49-A96D-73D2ECA15C5D}" destId="{616A20D5-D072-E247-912E-2DC5E21D77C9}" srcOrd="0" destOrd="0" parTransId="{FC53F8F7-4714-4444-BB3E-4E307FB78FFF}" sibTransId="{7FE476B4-6F6C-2A4E-B0CF-C273F0217F9D}"/>
    <dgm:cxn modelId="{267848FD-2767-4A0D-8A53-C74741E944F8}" type="presOf" srcId="{3C5CF856-EC2C-C040-9CC8-A562825AB2ED}" destId="{81E37A47-8D6C-B546-86B4-2C44F69BD74B}" srcOrd="0" destOrd="0" presId="urn:microsoft.com/office/officeart/2005/8/layout/radial6"/>
    <dgm:cxn modelId="{AD09EB12-D2DD-4362-9EAD-79DD9D9D2184}" type="presOf" srcId="{810B6819-7141-DB49-A96D-73D2ECA15C5D}" destId="{A604276B-1A73-034B-88B6-BA52D974B263}" srcOrd="0" destOrd="0" presId="urn:microsoft.com/office/officeart/2005/8/layout/radial6"/>
    <dgm:cxn modelId="{306935AD-310E-CA42-9589-C634320E72B4}" srcId="{616A20D5-D072-E247-912E-2DC5E21D77C9}" destId="{1AFBAB88-58D6-F94E-8BC9-DD6D9FDD7547}" srcOrd="6" destOrd="0" parTransId="{97977586-B81E-AB44-931C-9E1B18148C65}" sibTransId="{0FCAFC10-96B8-3E4A-B95C-1E97170ABA1C}"/>
    <dgm:cxn modelId="{9C3103B3-A387-4534-88A6-78EB7C4453BE}" type="presOf" srcId="{54A72451-9CC6-6E42-9E91-A9081CF3A9F8}" destId="{39996103-F96A-DB4D-8F0E-D4D4346B09B0}" srcOrd="0" destOrd="0" presId="urn:microsoft.com/office/officeart/2005/8/layout/radial6"/>
    <dgm:cxn modelId="{D43B041B-791B-45DB-BFFE-FB483C6C4C4B}" type="presOf" srcId="{0FC89131-E29A-B44E-8CB8-527FD91D10F2}" destId="{B3ECCE79-B36B-3646-96F2-9B0C5D58700E}" srcOrd="0" destOrd="0" presId="urn:microsoft.com/office/officeart/2005/8/layout/radial6"/>
    <dgm:cxn modelId="{83A2DEE6-9D97-4805-9E7E-BE95D39666F2}" type="presOf" srcId="{616A20D5-D072-E247-912E-2DC5E21D77C9}" destId="{E3348BB0-9BD8-824D-9EA2-C27A954DA11E}" srcOrd="0" destOrd="0" presId="urn:microsoft.com/office/officeart/2005/8/layout/radial6"/>
    <dgm:cxn modelId="{8CF22611-E808-4F3A-BFA6-F6B03589A9C8}" type="presOf" srcId="{1AFBAB88-58D6-F94E-8BC9-DD6D9FDD7547}" destId="{EF2396DE-D0B8-1F4D-B5BC-A109C4B3A4EE}" srcOrd="0" destOrd="0" presId="urn:microsoft.com/office/officeart/2005/8/layout/radial6"/>
    <dgm:cxn modelId="{9303D8DC-4756-4ECA-9359-1C615F000AE0}" type="presOf" srcId="{0FCAFC10-96B8-3E4A-B95C-1E97170ABA1C}" destId="{4FA0799A-04D8-A543-851C-600E39596BBF}" srcOrd="0" destOrd="0" presId="urn:microsoft.com/office/officeart/2005/8/layout/radial6"/>
    <dgm:cxn modelId="{07B46946-95C6-4165-8CEA-3EDD7A8DFB1D}" type="presOf" srcId="{AFFB0693-345D-114D-8A40-569BDCF26391}" destId="{32CBD9BF-93A1-9B48-9043-6701D04D5323}" srcOrd="0" destOrd="0" presId="urn:microsoft.com/office/officeart/2005/8/layout/radial6"/>
    <dgm:cxn modelId="{D1B08DB8-9ED1-804D-9C39-0A494C41517F}" srcId="{616A20D5-D072-E247-912E-2DC5E21D77C9}" destId="{F91DD161-7E9D-BF4B-8284-19723172914C}" srcOrd="7" destOrd="0" parTransId="{4C599EB5-B7F5-3145-83EF-E181C21840E5}" sibTransId="{04F8D360-26B8-5D4F-B99F-1CE8986BCC57}"/>
    <dgm:cxn modelId="{84A6AD88-E5A8-4363-937E-E98FE0773B3B}" type="presOf" srcId="{8B7E8B16-A247-E743-9AF8-0D913389D30E}" destId="{BC1E2D4E-416A-8B41-8C46-8A5DEA598097}" srcOrd="0" destOrd="0" presId="urn:microsoft.com/office/officeart/2005/8/layout/radial6"/>
    <dgm:cxn modelId="{AB7C86E9-6EFA-4723-A14B-8B626EB32E6A}" type="presOf" srcId="{D463D42C-5EF9-6545-B285-347B219ECF7D}" destId="{0FA66689-5BC9-5D4F-AF15-77CC8EF13D0C}" srcOrd="0" destOrd="0" presId="urn:microsoft.com/office/officeart/2005/8/layout/radial6"/>
    <dgm:cxn modelId="{67E90E36-9D13-3545-8694-0EB6DA2338FF}" srcId="{616A20D5-D072-E247-912E-2DC5E21D77C9}" destId="{AFFB0693-345D-114D-8A40-569BDCF26391}" srcOrd="0" destOrd="0" parTransId="{E1069AA9-782A-B74D-B91A-338B1D4B8981}" sibTransId="{8B7E8B16-A247-E743-9AF8-0D913389D30E}"/>
    <dgm:cxn modelId="{2FFB7E7C-DC51-4BE0-9F21-6A48EDB1FA80}" type="presOf" srcId="{5339994C-C6B9-E84A-92DB-8DC9535435C3}" destId="{ED5DA6AF-1F28-F04D-A7E0-92D711845D14}" srcOrd="0" destOrd="0" presId="urn:microsoft.com/office/officeart/2005/8/layout/radial6"/>
    <dgm:cxn modelId="{B928DEFA-F3D1-0340-A00D-C337586A4B8F}" srcId="{616A20D5-D072-E247-912E-2DC5E21D77C9}" destId="{054F67F4-3EC2-0E42-8A40-18A199E21A20}" srcOrd="2" destOrd="0" parTransId="{EEAE06C3-A495-2647-9B14-BED5EE911921}" sibTransId="{54A72451-9CC6-6E42-9E91-A9081CF3A9F8}"/>
    <dgm:cxn modelId="{F967DA7F-6C88-BB47-A05E-2A566A080D3E}" srcId="{616A20D5-D072-E247-912E-2DC5E21D77C9}" destId="{FEEB4D34-DCF1-EE44-B671-9E51134E6F39}" srcOrd="5" destOrd="0" parTransId="{0DC1DF2D-3735-6045-8FBF-097A18A2ECBF}" sibTransId="{8625AD50-5D8C-0647-B73D-587A89BF91A0}"/>
    <dgm:cxn modelId="{33DB85EA-7E23-4F1B-B7B3-D3C1C8F3B105}" type="presOf" srcId="{FEEB4D34-DCF1-EE44-B671-9E51134E6F39}" destId="{B5E8C2F9-B158-804C-9D39-1842352E983B}" srcOrd="0" destOrd="0" presId="urn:microsoft.com/office/officeart/2005/8/layout/radial6"/>
    <dgm:cxn modelId="{FE1131FD-AC27-EC41-80DC-66919B85A331}" srcId="{616A20D5-D072-E247-912E-2DC5E21D77C9}" destId="{5339994C-C6B9-E84A-92DB-8DC9535435C3}" srcOrd="1" destOrd="0" parTransId="{714E4788-90D8-5F4F-9990-3B77A661C291}" sibTransId="{E1C9C7F5-1DA6-374B-8969-29362221A896}"/>
    <dgm:cxn modelId="{AA1A73BC-D5A5-483A-9550-A83E781683BE}" type="presOf" srcId="{054F67F4-3EC2-0E42-8A40-18A199E21A20}" destId="{8B2F0822-3AE3-1B48-9CF0-64FF53F83533}" srcOrd="0" destOrd="0" presId="urn:microsoft.com/office/officeart/2005/8/layout/radial6"/>
    <dgm:cxn modelId="{C09F17D5-CC4F-4969-AD24-7234DC698A4D}" type="presOf" srcId="{306E3CB3-CCAE-D04E-BBEF-14F55DB2AC29}" destId="{8A4A59BB-9EDD-C34D-93E5-8044BD08E70C}" srcOrd="0" destOrd="0" presId="urn:microsoft.com/office/officeart/2005/8/layout/radial6"/>
    <dgm:cxn modelId="{B3022E17-5DD0-4D53-8D67-8245E185E727}" type="presOf" srcId="{E1C9C7F5-1DA6-374B-8969-29362221A896}" destId="{AFB9DFEE-94C5-2246-A830-51B08FBDF08D}" srcOrd="0" destOrd="0" presId="urn:microsoft.com/office/officeart/2005/8/layout/radial6"/>
    <dgm:cxn modelId="{24CA806B-F317-6A4E-99A8-8146C6BF74DC}" srcId="{616A20D5-D072-E247-912E-2DC5E21D77C9}" destId="{306E3CB3-CCAE-D04E-BBEF-14F55DB2AC29}" srcOrd="3" destOrd="0" parTransId="{183ABE04-A484-8F4A-92CA-D45D6FD76B84}" sibTransId="{0FC89131-E29A-B44E-8CB8-527FD91D10F2}"/>
    <dgm:cxn modelId="{C2F26D63-38E8-F843-A7A7-14AD858FE001}" srcId="{616A20D5-D072-E247-912E-2DC5E21D77C9}" destId="{D463D42C-5EF9-6545-B285-347B219ECF7D}" srcOrd="4" destOrd="0" parTransId="{4C3F424C-509E-8E43-8696-CC93E297C457}" sibTransId="{3C5CF856-EC2C-C040-9CC8-A562825AB2ED}"/>
    <dgm:cxn modelId="{A4CDD001-ADAA-4EB6-8302-130246F8DECA}" type="presParOf" srcId="{A604276B-1A73-034B-88B6-BA52D974B263}" destId="{E3348BB0-9BD8-824D-9EA2-C27A954DA11E}" srcOrd="0" destOrd="0" presId="urn:microsoft.com/office/officeart/2005/8/layout/radial6"/>
    <dgm:cxn modelId="{CE6F1015-B515-4F73-8FC8-549B989C3FD0}" type="presParOf" srcId="{A604276B-1A73-034B-88B6-BA52D974B263}" destId="{32CBD9BF-93A1-9B48-9043-6701D04D5323}" srcOrd="1" destOrd="0" presId="urn:microsoft.com/office/officeart/2005/8/layout/radial6"/>
    <dgm:cxn modelId="{C8E7E266-1FA6-4A46-838E-EC14E8667C16}" type="presParOf" srcId="{A604276B-1A73-034B-88B6-BA52D974B263}" destId="{4F66CEBD-DB08-AA41-9639-BC7C79EE9CE1}" srcOrd="2" destOrd="0" presId="urn:microsoft.com/office/officeart/2005/8/layout/radial6"/>
    <dgm:cxn modelId="{4B2A9AF6-4570-4DA4-88AB-B9977C78E492}" type="presParOf" srcId="{A604276B-1A73-034B-88B6-BA52D974B263}" destId="{BC1E2D4E-416A-8B41-8C46-8A5DEA598097}" srcOrd="3" destOrd="0" presId="urn:microsoft.com/office/officeart/2005/8/layout/radial6"/>
    <dgm:cxn modelId="{28B5DAE9-0E4D-489D-96F0-D29A3E718C9D}" type="presParOf" srcId="{A604276B-1A73-034B-88B6-BA52D974B263}" destId="{ED5DA6AF-1F28-F04D-A7E0-92D711845D14}" srcOrd="4" destOrd="0" presId="urn:microsoft.com/office/officeart/2005/8/layout/radial6"/>
    <dgm:cxn modelId="{2F649DA1-09FC-41CA-8FF4-42C654222879}" type="presParOf" srcId="{A604276B-1A73-034B-88B6-BA52D974B263}" destId="{91A65040-334A-DE42-9727-8567C0A4DDD6}" srcOrd="5" destOrd="0" presId="urn:microsoft.com/office/officeart/2005/8/layout/radial6"/>
    <dgm:cxn modelId="{3965D168-87F3-4F46-B323-491ABFAA4BB5}" type="presParOf" srcId="{A604276B-1A73-034B-88B6-BA52D974B263}" destId="{AFB9DFEE-94C5-2246-A830-51B08FBDF08D}" srcOrd="6" destOrd="0" presId="urn:microsoft.com/office/officeart/2005/8/layout/radial6"/>
    <dgm:cxn modelId="{D9BA7326-69A2-4131-A2FF-8EBCA50ECFC8}" type="presParOf" srcId="{A604276B-1A73-034B-88B6-BA52D974B263}" destId="{8B2F0822-3AE3-1B48-9CF0-64FF53F83533}" srcOrd="7" destOrd="0" presId="urn:microsoft.com/office/officeart/2005/8/layout/radial6"/>
    <dgm:cxn modelId="{64A24282-BFA3-4E37-8315-8821611D70BB}" type="presParOf" srcId="{A604276B-1A73-034B-88B6-BA52D974B263}" destId="{1656ADC5-AD0D-B84D-B414-4998F984B87F}" srcOrd="8" destOrd="0" presId="urn:microsoft.com/office/officeart/2005/8/layout/radial6"/>
    <dgm:cxn modelId="{A71D5688-CBA4-4C8F-83E5-E2374EA6C312}" type="presParOf" srcId="{A604276B-1A73-034B-88B6-BA52D974B263}" destId="{39996103-F96A-DB4D-8F0E-D4D4346B09B0}" srcOrd="9" destOrd="0" presId="urn:microsoft.com/office/officeart/2005/8/layout/radial6"/>
    <dgm:cxn modelId="{DEF405B6-A219-44D8-9CCE-DA275DE79F4C}" type="presParOf" srcId="{A604276B-1A73-034B-88B6-BA52D974B263}" destId="{8A4A59BB-9EDD-C34D-93E5-8044BD08E70C}" srcOrd="10" destOrd="0" presId="urn:microsoft.com/office/officeart/2005/8/layout/radial6"/>
    <dgm:cxn modelId="{6917AD66-7F1A-4B81-A958-BEB2841BC982}" type="presParOf" srcId="{A604276B-1A73-034B-88B6-BA52D974B263}" destId="{A18D4973-F585-DD4E-AA91-E499A235862F}" srcOrd="11" destOrd="0" presId="urn:microsoft.com/office/officeart/2005/8/layout/radial6"/>
    <dgm:cxn modelId="{C7FAD14E-E5E2-4508-8D38-0174D74FB949}" type="presParOf" srcId="{A604276B-1A73-034B-88B6-BA52D974B263}" destId="{B3ECCE79-B36B-3646-96F2-9B0C5D58700E}" srcOrd="12" destOrd="0" presId="urn:microsoft.com/office/officeart/2005/8/layout/radial6"/>
    <dgm:cxn modelId="{F2EAA47E-03CE-4384-BBE1-D9AA86FED799}" type="presParOf" srcId="{A604276B-1A73-034B-88B6-BA52D974B263}" destId="{0FA66689-5BC9-5D4F-AF15-77CC8EF13D0C}" srcOrd="13" destOrd="0" presId="urn:microsoft.com/office/officeart/2005/8/layout/radial6"/>
    <dgm:cxn modelId="{58AEC487-8C6E-4FB5-8691-7B29DAE08371}" type="presParOf" srcId="{A604276B-1A73-034B-88B6-BA52D974B263}" destId="{6ABDF1E6-5CFD-7B46-8476-AD7D246AE8CB}" srcOrd="14" destOrd="0" presId="urn:microsoft.com/office/officeart/2005/8/layout/radial6"/>
    <dgm:cxn modelId="{C6761DB2-B394-439A-9051-6B9FA47F2A80}" type="presParOf" srcId="{A604276B-1A73-034B-88B6-BA52D974B263}" destId="{81E37A47-8D6C-B546-86B4-2C44F69BD74B}" srcOrd="15" destOrd="0" presId="urn:microsoft.com/office/officeart/2005/8/layout/radial6"/>
    <dgm:cxn modelId="{A154682A-40C5-45E4-915B-B192B11FA270}" type="presParOf" srcId="{A604276B-1A73-034B-88B6-BA52D974B263}" destId="{B5E8C2F9-B158-804C-9D39-1842352E983B}" srcOrd="16" destOrd="0" presId="urn:microsoft.com/office/officeart/2005/8/layout/radial6"/>
    <dgm:cxn modelId="{EC69C196-4BF2-4A61-9DD6-F3479AE3F5EE}" type="presParOf" srcId="{A604276B-1A73-034B-88B6-BA52D974B263}" destId="{C4A843CB-9A8E-854A-95E2-E7B624E65808}" srcOrd="17" destOrd="0" presId="urn:microsoft.com/office/officeart/2005/8/layout/radial6"/>
    <dgm:cxn modelId="{8DEC7DAE-0EDC-4055-8373-FD79A8890081}" type="presParOf" srcId="{A604276B-1A73-034B-88B6-BA52D974B263}" destId="{4ED7C9E9-24BF-CB4A-9377-EF1F187155C1}" srcOrd="18" destOrd="0" presId="urn:microsoft.com/office/officeart/2005/8/layout/radial6"/>
    <dgm:cxn modelId="{678C8261-BB94-4A75-8EEE-AF620C744A0D}" type="presParOf" srcId="{A604276B-1A73-034B-88B6-BA52D974B263}" destId="{EF2396DE-D0B8-1F4D-B5BC-A109C4B3A4EE}" srcOrd="19" destOrd="0" presId="urn:microsoft.com/office/officeart/2005/8/layout/radial6"/>
    <dgm:cxn modelId="{7915FE36-6185-4B80-92D9-468FC61BF3EA}" type="presParOf" srcId="{A604276B-1A73-034B-88B6-BA52D974B263}" destId="{F593B710-B6CB-174E-91C5-B7D0C2402EE6}" srcOrd="20" destOrd="0" presId="urn:microsoft.com/office/officeart/2005/8/layout/radial6"/>
    <dgm:cxn modelId="{9FD89ADB-FCD2-4A91-96BD-60EEDADFA180}" type="presParOf" srcId="{A604276B-1A73-034B-88B6-BA52D974B263}" destId="{4FA0799A-04D8-A543-851C-600E39596BBF}" srcOrd="21" destOrd="0" presId="urn:microsoft.com/office/officeart/2005/8/layout/radial6"/>
    <dgm:cxn modelId="{A862FB54-151C-4CD6-B637-E7DA3FA6FA1D}" type="presParOf" srcId="{A604276B-1A73-034B-88B6-BA52D974B263}" destId="{A16327BF-75B0-5341-95B5-F9D3A24916B0}" srcOrd="22" destOrd="0" presId="urn:microsoft.com/office/officeart/2005/8/layout/radial6"/>
    <dgm:cxn modelId="{86A2D4C9-61AC-464F-9CDE-CFEB44E9C513}" type="presParOf" srcId="{A604276B-1A73-034B-88B6-BA52D974B263}" destId="{1AFF0252-0393-474F-8089-AB1656362996}" srcOrd="23" destOrd="0" presId="urn:microsoft.com/office/officeart/2005/8/layout/radial6"/>
    <dgm:cxn modelId="{88DD7F7E-95AB-4C12-A2AC-DEA098D9F884}" type="presParOf" srcId="{A604276B-1A73-034B-88B6-BA52D974B263}" destId="{C7F31A81-91C9-214A-B4F0-3FF3125611FC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D98D9E-92A7-814C-A88B-D5DA92C14245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</dgm:pt>
    <dgm:pt modelId="{A842648A-5EFF-8E43-A331-7A0831D988BB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dirty="0" smtClean="0"/>
            <a:t>Education 1.0  Traditional Education System</a:t>
          </a:r>
          <a:endParaRPr lang="en-US" dirty="0"/>
        </a:p>
      </dgm:t>
    </dgm:pt>
    <dgm:pt modelId="{699F77CC-2BB2-0C43-BA23-EEEA663B8732}" type="parTrans" cxnId="{2109D63B-2A7E-BF48-9A80-9EAA0F005AE1}">
      <dgm:prSet/>
      <dgm:spPr/>
      <dgm:t>
        <a:bodyPr/>
        <a:lstStyle/>
        <a:p>
          <a:endParaRPr lang="en-US"/>
        </a:p>
      </dgm:t>
    </dgm:pt>
    <dgm:pt modelId="{2068560C-D2BB-D34F-A151-C736FAF3E226}" type="sibTrans" cxnId="{2109D63B-2A7E-BF48-9A80-9EAA0F005AE1}">
      <dgm:prSet/>
      <dgm:spPr/>
      <dgm:t>
        <a:bodyPr/>
        <a:lstStyle/>
        <a:p>
          <a:endParaRPr lang="en-US"/>
        </a:p>
      </dgm:t>
    </dgm:pt>
    <dgm:pt modelId="{895CC939-226F-E84D-84EA-E59E79B212B2}">
      <dgm:prSet phldrT="[Text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n-US" dirty="0" smtClean="0"/>
            <a:t>Education 2.0 </a:t>
          </a:r>
        </a:p>
        <a:p>
          <a:r>
            <a:rPr lang="en-US" dirty="0" smtClean="0"/>
            <a:t>Modern Education System</a:t>
          </a:r>
          <a:endParaRPr lang="en-US" dirty="0"/>
        </a:p>
      </dgm:t>
    </dgm:pt>
    <dgm:pt modelId="{4270E58E-25B5-6243-8609-095F3A9C3E0E}" type="parTrans" cxnId="{C6EFB437-CA3C-4441-9FCE-6C0816FF2C7F}">
      <dgm:prSet/>
      <dgm:spPr/>
      <dgm:t>
        <a:bodyPr/>
        <a:lstStyle/>
        <a:p>
          <a:endParaRPr lang="en-US"/>
        </a:p>
      </dgm:t>
    </dgm:pt>
    <dgm:pt modelId="{3FDFB709-4C91-0542-92B0-F1A69FECA9D3}" type="sibTrans" cxnId="{C6EFB437-CA3C-4441-9FCE-6C0816FF2C7F}">
      <dgm:prSet/>
      <dgm:spPr/>
      <dgm:t>
        <a:bodyPr/>
        <a:lstStyle/>
        <a:p>
          <a:endParaRPr lang="en-US"/>
        </a:p>
      </dgm:t>
    </dgm:pt>
    <dgm:pt modelId="{74BE4DAF-F110-5B41-80F5-43384B411C31}" type="pres">
      <dgm:prSet presAssocID="{56D98D9E-92A7-814C-A88B-D5DA92C14245}" presName="CompostProcess" presStyleCnt="0">
        <dgm:presLayoutVars>
          <dgm:dir/>
          <dgm:resizeHandles val="exact"/>
        </dgm:presLayoutVars>
      </dgm:prSet>
      <dgm:spPr/>
    </dgm:pt>
    <dgm:pt modelId="{BB7089C9-35C2-9E49-81B1-0C6FD660180F}" type="pres">
      <dgm:prSet presAssocID="{56D98D9E-92A7-814C-A88B-D5DA92C14245}" presName="arrow" presStyleLbl="bgShp" presStyleIdx="0" presStyleCnt="1" custScaleX="117647"/>
      <dgm:spPr/>
    </dgm:pt>
    <dgm:pt modelId="{B06DA046-05A9-4F4F-A5EC-92ACE6DA6EA0}" type="pres">
      <dgm:prSet presAssocID="{56D98D9E-92A7-814C-A88B-D5DA92C14245}" presName="linearProcess" presStyleCnt="0"/>
      <dgm:spPr/>
    </dgm:pt>
    <dgm:pt modelId="{569726C3-7784-AB43-8C26-0E3483924619}" type="pres">
      <dgm:prSet presAssocID="{A842648A-5EFF-8E43-A331-7A0831D988BB}" presName="textNode" presStyleLbl="node1" presStyleIdx="0" presStyleCnt="2" custScaleX="916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85BC3B-BB74-D64E-BEAF-43A89AE84DC3}" type="pres">
      <dgm:prSet presAssocID="{2068560C-D2BB-D34F-A151-C736FAF3E226}" presName="sibTrans" presStyleCnt="0"/>
      <dgm:spPr/>
    </dgm:pt>
    <dgm:pt modelId="{C2B1F7AB-10E2-1D4F-9487-8996F3EF9611}" type="pres">
      <dgm:prSet presAssocID="{895CC939-226F-E84D-84EA-E59E79B212B2}" presName="textNode" presStyleLbl="node1" presStyleIdx="1" presStyleCnt="2" custScaleX="850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843768-B37C-49DC-BF71-C497F6926B8B}" type="presOf" srcId="{A842648A-5EFF-8E43-A331-7A0831D988BB}" destId="{569726C3-7784-AB43-8C26-0E3483924619}" srcOrd="0" destOrd="0" presId="urn:microsoft.com/office/officeart/2005/8/layout/hProcess9"/>
    <dgm:cxn modelId="{80E961A5-D94C-4AE9-B414-65D83D74936C}" type="presOf" srcId="{56D98D9E-92A7-814C-A88B-D5DA92C14245}" destId="{74BE4DAF-F110-5B41-80F5-43384B411C31}" srcOrd="0" destOrd="0" presId="urn:microsoft.com/office/officeart/2005/8/layout/hProcess9"/>
    <dgm:cxn modelId="{3B23B824-7639-4473-87C9-6EA79E52D8AE}" type="presOf" srcId="{895CC939-226F-E84D-84EA-E59E79B212B2}" destId="{C2B1F7AB-10E2-1D4F-9487-8996F3EF9611}" srcOrd="0" destOrd="0" presId="urn:microsoft.com/office/officeart/2005/8/layout/hProcess9"/>
    <dgm:cxn modelId="{C6EFB437-CA3C-4441-9FCE-6C0816FF2C7F}" srcId="{56D98D9E-92A7-814C-A88B-D5DA92C14245}" destId="{895CC939-226F-E84D-84EA-E59E79B212B2}" srcOrd="1" destOrd="0" parTransId="{4270E58E-25B5-6243-8609-095F3A9C3E0E}" sibTransId="{3FDFB709-4C91-0542-92B0-F1A69FECA9D3}"/>
    <dgm:cxn modelId="{2109D63B-2A7E-BF48-9A80-9EAA0F005AE1}" srcId="{56D98D9E-92A7-814C-A88B-D5DA92C14245}" destId="{A842648A-5EFF-8E43-A331-7A0831D988BB}" srcOrd="0" destOrd="0" parTransId="{699F77CC-2BB2-0C43-BA23-EEEA663B8732}" sibTransId="{2068560C-D2BB-D34F-A151-C736FAF3E226}"/>
    <dgm:cxn modelId="{3C132A0C-1447-42CD-861E-F39E81B16552}" type="presParOf" srcId="{74BE4DAF-F110-5B41-80F5-43384B411C31}" destId="{BB7089C9-35C2-9E49-81B1-0C6FD660180F}" srcOrd="0" destOrd="0" presId="urn:microsoft.com/office/officeart/2005/8/layout/hProcess9"/>
    <dgm:cxn modelId="{DEE1A105-4370-49E6-9BDB-EC8772158811}" type="presParOf" srcId="{74BE4DAF-F110-5B41-80F5-43384B411C31}" destId="{B06DA046-05A9-4F4F-A5EC-92ACE6DA6EA0}" srcOrd="1" destOrd="0" presId="urn:microsoft.com/office/officeart/2005/8/layout/hProcess9"/>
    <dgm:cxn modelId="{487D4DF7-6F05-4DDF-8880-1BD62841267D}" type="presParOf" srcId="{B06DA046-05A9-4F4F-A5EC-92ACE6DA6EA0}" destId="{569726C3-7784-AB43-8C26-0E3483924619}" srcOrd="0" destOrd="0" presId="urn:microsoft.com/office/officeart/2005/8/layout/hProcess9"/>
    <dgm:cxn modelId="{C1AC836C-8834-4996-BF09-56A47AF26E41}" type="presParOf" srcId="{B06DA046-05A9-4F4F-A5EC-92ACE6DA6EA0}" destId="{7D85BC3B-BB74-D64E-BEAF-43A89AE84DC3}" srcOrd="1" destOrd="0" presId="urn:microsoft.com/office/officeart/2005/8/layout/hProcess9"/>
    <dgm:cxn modelId="{01DF4852-727C-423C-9D90-6236DDE5EB1B}" type="presParOf" srcId="{B06DA046-05A9-4F4F-A5EC-92ACE6DA6EA0}" destId="{C2B1F7AB-10E2-1D4F-9487-8996F3EF9611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8F1DAE8-55C5-45D8-A1BE-19F89F2FFF67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5DDAB80-0187-4820-9797-74F1881D19C0}">
      <dgm:prSet phldrT="[Text]"/>
      <dgm:spPr/>
      <dgm:t>
        <a:bodyPr/>
        <a:lstStyle/>
        <a:p>
          <a:r>
            <a:rPr lang="en-US" dirty="0" err="1" smtClean="0"/>
            <a:t>Evaluasi</a:t>
          </a:r>
          <a:r>
            <a:rPr lang="en-US" dirty="0" smtClean="0"/>
            <a:t> data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Informasi</a:t>
          </a:r>
          <a:endParaRPr lang="en-US" dirty="0"/>
        </a:p>
      </dgm:t>
    </dgm:pt>
    <dgm:pt modelId="{C55A580C-5404-419F-9E84-DD503FA70AA8}" type="parTrans" cxnId="{9E0FE54D-90FB-429C-9B71-FC504F17BEA1}">
      <dgm:prSet/>
      <dgm:spPr/>
      <dgm:t>
        <a:bodyPr/>
        <a:lstStyle/>
        <a:p>
          <a:endParaRPr lang="en-US"/>
        </a:p>
      </dgm:t>
    </dgm:pt>
    <dgm:pt modelId="{2D619BD1-A6FF-4D98-BB6C-137898D522AE}" type="sibTrans" cxnId="{9E0FE54D-90FB-429C-9B71-FC504F17BEA1}">
      <dgm:prSet/>
      <dgm:spPr/>
      <dgm:t>
        <a:bodyPr/>
        <a:lstStyle/>
        <a:p>
          <a:endParaRPr lang="en-US"/>
        </a:p>
      </dgm:t>
    </dgm:pt>
    <dgm:pt modelId="{0D59FDD0-0BB5-4A8D-BC68-CD5155BA13EF}">
      <dgm:prSet phldrT="[Text]"/>
      <dgm:spPr/>
      <dgm:t>
        <a:bodyPr/>
        <a:lstStyle/>
        <a:p>
          <a:r>
            <a:rPr lang="en-US" dirty="0" err="1" smtClean="0"/>
            <a:t>Menerima</a:t>
          </a:r>
          <a:r>
            <a:rPr lang="en-US" dirty="0" smtClean="0"/>
            <a:t> </a:t>
          </a:r>
          <a:r>
            <a:rPr lang="en-US" dirty="0" err="1" smtClean="0"/>
            <a:t>permohonan</a:t>
          </a:r>
          <a:r>
            <a:rPr lang="en-US" dirty="0" smtClean="0"/>
            <a:t> </a:t>
          </a:r>
          <a:r>
            <a:rPr lang="en-US" dirty="0" err="1" smtClean="0"/>
            <a:t>akreditasi</a:t>
          </a:r>
          <a:r>
            <a:rPr lang="en-US" dirty="0" smtClean="0"/>
            <a:t> </a:t>
          </a:r>
          <a:r>
            <a:rPr lang="en-US" dirty="0" err="1" smtClean="0"/>
            <a:t>dari</a:t>
          </a:r>
          <a:r>
            <a:rPr lang="en-US" dirty="0" smtClean="0"/>
            <a:t> </a:t>
          </a:r>
          <a:r>
            <a:rPr lang="en-US" dirty="0" err="1" smtClean="0"/>
            <a:t>Pimpinan</a:t>
          </a:r>
          <a:r>
            <a:rPr lang="en-US" dirty="0" smtClean="0"/>
            <a:t> PT</a:t>
          </a:r>
          <a:endParaRPr lang="en-US" dirty="0"/>
        </a:p>
      </dgm:t>
    </dgm:pt>
    <dgm:pt modelId="{15C8F905-D130-4341-97BF-F932A7ACEAB4}" type="parTrans" cxnId="{34F96365-6477-4448-99D1-EF086F238DEF}">
      <dgm:prSet/>
      <dgm:spPr/>
      <dgm:t>
        <a:bodyPr/>
        <a:lstStyle/>
        <a:p>
          <a:endParaRPr lang="en-US"/>
        </a:p>
      </dgm:t>
    </dgm:pt>
    <dgm:pt modelId="{D56AA30B-7F96-4A9F-986F-8295CE0961B0}" type="sibTrans" cxnId="{34F96365-6477-4448-99D1-EF086F238DEF}">
      <dgm:prSet/>
      <dgm:spPr/>
      <dgm:t>
        <a:bodyPr/>
        <a:lstStyle/>
        <a:p>
          <a:endParaRPr lang="en-US"/>
        </a:p>
      </dgm:t>
    </dgm:pt>
    <dgm:pt modelId="{5C7C9417-1665-4290-9625-C0DCB8E61A3A}">
      <dgm:prSet phldrT="[Text]"/>
      <dgm:spPr/>
      <dgm:t>
        <a:bodyPr/>
        <a:lstStyle/>
        <a:p>
          <a:r>
            <a:rPr lang="en-US" dirty="0" err="1" smtClean="0"/>
            <a:t>Mengevaluasi</a:t>
          </a:r>
          <a:r>
            <a:rPr lang="en-US" dirty="0" smtClean="0"/>
            <a:t> </a:t>
          </a:r>
          <a:r>
            <a:rPr lang="en-US" dirty="0" err="1" smtClean="0"/>
            <a:t>kecukupan</a:t>
          </a:r>
          <a:r>
            <a:rPr lang="en-US" dirty="0" smtClean="0"/>
            <a:t> data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informasi</a:t>
          </a:r>
          <a:r>
            <a:rPr lang="en-US" dirty="0" smtClean="0"/>
            <a:t> yang </a:t>
          </a:r>
          <a:r>
            <a:rPr lang="en-US" dirty="0" err="1" smtClean="0"/>
            <a:t>tersimpan</a:t>
          </a:r>
          <a:r>
            <a:rPr lang="en-US" dirty="0" smtClean="0"/>
            <a:t> </a:t>
          </a:r>
          <a:r>
            <a:rPr lang="en-US" dirty="0" err="1" smtClean="0"/>
            <a:t>pada</a:t>
          </a:r>
          <a:r>
            <a:rPr lang="en-US" dirty="0" smtClean="0"/>
            <a:t> </a:t>
          </a:r>
          <a:r>
            <a:rPr lang="en-US" dirty="0" err="1" smtClean="0"/>
            <a:t>Pangkalan</a:t>
          </a:r>
          <a:r>
            <a:rPr lang="en-US" dirty="0" smtClean="0"/>
            <a:t> Data </a:t>
          </a:r>
          <a:r>
            <a:rPr lang="en-US" dirty="0" err="1" smtClean="0"/>
            <a:t>Pendidikan</a:t>
          </a:r>
          <a:r>
            <a:rPr lang="en-US" dirty="0" smtClean="0"/>
            <a:t> </a:t>
          </a:r>
          <a:r>
            <a:rPr lang="en-US" dirty="0" err="1" smtClean="0"/>
            <a:t>Tinggi</a:t>
          </a:r>
          <a:endParaRPr lang="en-US" dirty="0"/>
        </a:p>
      </dgm:t>
    </dgm:pt>
    <dgm:pt modelId="{8C4453ED-FC6D-4CA9-8689-2AC15CAFFF02}" type="parTrans" cxnId="{9A60A121-59BA-45AD-BC20-BB0013776343}">
      <dgm:prSet/>
      <dgm:spPr/>
      <dgm:t>
        <a:bodyPr/>
        <a:lstStyle/>
        <a:p>
          <a:endParaRPr lang="en-US"/>
        </a:p>
      </dgm:t>
    </dgm:pt>
    <dgm:pt modelId="{E9C86270-FD24-4D3B-96D3-9B46AA35296F}" type="sibTrans" cxnId="{9A60A121-59BA-45AD-BC20-BB0013776343}">
      <dgm:prSet/>
      <dgm:spPr/>
      <dgm:t>
        <a:bodyPr/>
        <a:lstStyle/>
        <a:p>
          <a:endParaRPr lang="en-US"/>
        </a:p>
      </dgm:t>
    </dgm:pt>
    <dgm:pt modelId="{405B9BDA-563F-4B40-BE12-7FE7B27E3856}">
      <dgm:prSet phldrT="[Text]"/>
      <dgm:spPr/>
      <dgm:t>
        <a:bodyPr/>
        <a:lstStyle/>
        <a:p>
          <a:r>
            <a:rPr lang="en-US" dirty="0" err="1" smtClean="0"/>
            <a:t>Penetapan</a:t>
          </a:r>
          <a:r>
            <a:rPr lang="en-US" dirty="0" smtClean="0"/>
            <a:t> Status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Peringkat</a:t>
          </a:r>
          <a:endParaRPr lang="en-US" dirty="0"/>
        </a:p>
      </dgm:t>
    </dgm:pt>
    <dgm:pt modelId="{094BA078-69C4-4FB9-A64E-F4F36DC6A318}" type="parTrans" cxnId="{464DA396-8D04-4973-80A0-CE433B0DDB58}">
      <dgm:prSet/>
      <dgm:spPr/>
      <dgm:t>
        <a:bodyPr/>
        <a:lstStyle/>
        <a:p>
          <a:endParaRPr lang="en-US"/>
        </a:p>
      </dgm:t>
    </dgm:pt>
    <dgm:pt modelId="{C48067F0-6E78-4030-84FD-DE435E8DA3C2}" type="sibTrans" cxnId="{464DA396-8D04-4973-80A0-CE433B0DDB58}">
      <dgm:prSet/>
      <dgm:spPr/>
      <dgm:t>
        <a:bodyPr/>
        <a:lstStyle/>
        <a:p>
          <a:endParaRPr lang="en-US"/>
        </a:p>
      </dgm:t>
    </dgm:pt>
    <dgm:pt modelId="{64516BFB-4C42-4CCF-93C0-F459FA70E59C}">
      <dgm:prSet phldrT="[Text]"/>
      <dgm:spPr/>
      <dgm:t>
        <a:bodyPr/>
        <a:lstStyle/>
        <a:p>
          <a:r>
            <a:rPr lang="en-US" dirty="0" err="1" smtClean="0"/>
            <a:t>Mengolah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menganalisis</a:t>
          </a:r>
          <a:r>
            <a:rPr lang="en-US" dirty="0" smtClean="0"/>
            <a:t> data/</a:t>
          </a:r>
          <a:r>
            <a:rPr lang="en-US" dirty="0" err="1" smtClean="0"/>
            <a:t>informasi</a:t>
          </a:r>
          <a:endParaRPr lang="en-US" dirty="0"/>
        </a:p>
      </dgm:t>
    </dgm:pt>
    <dgm:pt modelId="{A0DED520-31C7-4080-92AE-25B834E1EC0A}" type="parTrans" cxnId="{E5EA4366-1241-455D-99E5-82A85C463CEB}">
      <dgm:prSet/>
      <dgm:spPr/>
      <dgm:t>
        <a:bodyPr/>
        <a:lstStyle/>
        <a:p>
          <a:endParaRPr lang="en-US"/>
        </a:p>
      </dgm:t>
    </dgm:pt>
    <dgm:pt modelId="{2DB81407-E871-416D-B5EF-40F94241C47D}" type="sibTrans" cxnId="{E5EA4366-1241-455D-99E5-82A85C463CEB}">
      <dgm:prSet/>
      <dgm:spPr/>
      <dgm:t>
        <a:bodyPr/>
        <a:lstStyle/>
        <a:p>
          <a:endParaRPr lang="en-US"/>
        </a:p>
      </dgm:t>
    </dgm:pt>
    <dgm:pt modelId="{3FB9D820-218B-4B9F-BA90-D344C135009C}">
      <dgm:prSet phldrT="[Text]"/>
      <dgm:spPr/>
      <dgm:t>
        <a:bodyPr/>
        <a:lstStyle/>
        <a:p>
          <a:r>
            <a:rPr lang="en-US" dirty="0" err="1" smtClean="0"/>
            <a:t>Mengumumkan</a:t>
          </a:r>
          <a:r>
            <a:rPr lang="en-US" dirty="0" smtClean="0"/>
            <a:t> status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peringkat</a:t>
          </a:r>
          <a:r>
            <a:rPr lang="en-US" dirty="0" smtClean="0"/>
            <a:t> </a:t>
          </a:r>
          <a:r>
            <a:rPr lang="en-US" dirty="0" err="1" smtClean="0"/>
            <a:t>akreditasi</a:t>
          </a:r>
          <a:endParaRPr lang="en-US" dirty="0"/>
        </a:p>
      </dgm:t>
    </dgm:pt>
    <dgm:pt modelId="{D70F08F3-C4BC-4D4A-978B-E6A1CFB9E034}" type="parTrans" cxnId="{9208D1B9-C388-4032-94FA-A1F6482DF339}">
      <dgm:prSet/>
      <dgm:spPr/>
      <dgm:t>
        <a:bodyPr/>
        <a:lstStyle/>
        <a:p>
          <a:endParaRPr lang="en-US"/>
        </a:p>
      </dgm:t>
    </dgm:pt>
    <dgm:pt modelId="{AC70CE0F-0B80-4D70-AC75-8489A778196C}" type="sibTrans" cxnId="{9208D1B9-C388-4032-94FA-A1F6482DF339}">
      <dgm:prSet/>
      <dgm:spPr/>
      <dgm:t>
        <a:bodyPr/>
        <a:lstStyle/>
        <a:p>
          <a:endParaRPr lang="en-US"/>
        </a:p>
      </dgm:t>
    </dgm:pt>
    <dgm:pt modelId="{F0FD3D7B-850A-4859-B8FC-5D77F62DCA34}">
      <dgm:prSet phldrT="[Text]"/>
      <dgm:spPr/>
      <dgm:t>
        <a:bodyPr/>
        <a:lstStyle/>
        <a:p>
          <a:r>
            <a:rPr lang="en-US" dirty="0" err="1" smtClean="0"/>
            <a:t>Pemantauan</a:t>
          </a:r>
          <a:r>
            <a:rPr lang="en-US" dirty="0" smtClean="0"/>
            <a:t> Status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Peringkat</a:t>
          </a:r>
          <a:endParaRPr lang="en-US" dirty="0"/>
        </a:p>
      </dgm:t>
    </dgm:pt>
    <dgm:pt modelId="{B62E3819-EA92-4F19-AA51-99209A73C17C}" type="parTrans" cxnId="{79F96388-11F6-4C27-BAF1-C7C9E2BCFFE7}">
      <dgm:prSet/>
      <dgm:spPr/>
      <dgm:t>
        <a:bodyPr/>
        <a:lstStyle/>
        <a:p>
          <a:endParaRPr lang="en-US"/>
        </a:p>
      </dgm:t>
    </dgm:pt>
    <dgm:pt modelId="{D401E4DF-AA9B-4EAE-9C26-D4C9ECCD9746}" type="sibTrans" cxnId="{79F96388-11F6-4C27-BAF1-C7C9E2BCFFE7}">
      <dgm:prSet/>
      <dgm:spPr/>
      <dgm:t>
        <a:bodyPr/>
        <a:lstStyle/>
        <a:p>
          <a:endParaRPr lang="en-US"/>
        </a:p>
      </dgm:t>
    </dgm:pt>
    <dgm:pt modelId="{D0E9F42E-AC9E-47B8-A20D-08663969DA77}">
      <dgm:prSet phldrT="[Text]"/>
      <dgm:spPr/>
      <dgm:t>
        <a:bodyPr/>
        <a:lstStyle/>
        <a:p>
          <a:r>
            <a:rPr lang="en-US" dirty="0" err="1" smtClean="0"/>
            <a:t>Memantau</a:t>
          </a:r>
          <a:r>
            <a:rPr lang="en-US" dirty="0" smtClean="0"/>
            <a:t> status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peringkat</a:t>
          </a:r>
          <a:r>
            <a:rPr lang="en-US" dirty="0" smtClean="0"/>
            <a:t> </a:t>
          </a:r>
          <a:r>
            <a:rPr lang="en-US" dirty="0" err="1" smtClean="0"/>
            <a:t>akreditasi</a:t>
          </a:r>
          <a:r>
            <a:rPr lang="en-US" dirty="0" smtClean="0"/>
            <a:t> yang </a:t>
          </a:r>
          <a:r>
            <a:rPr lang="en-US" dirty="0" err="1" smtClean="0"/>
            <a:t>dicapai</a:t>
          </a:r>
          <a:endParaRPr lang="en-US" dirty="0"/>
        </a:p>
      </dgm:t>
    </dgm:pt>
    <dgm:pt modelId="{E8D570E8-98E4-4670-93CB-C947EBC17411}" type="parTrans" cxnId="{B597E2A9-BB62-4840-A492-385B902EE54E}">
      <dgm:prSet/>
      <dgm:spPr/>
      <dgm:t>
        <a:bodyPr/>
        <a:lstStyle/>
        <a:p>
          <a:endParaRPr lang="en-US"/>
        </a:p>
      </dgm:t>
    </dgm:pt>
    <dgm:pt modelId="{1006E1ED-0C9D-42C0-A8C0-ACDA325B3EAD}" type="sibTrans" cxnId="{B597E2A9-BB62-4840-A492-385B902EE54E}">
      <dgm:prSet/>
      <dgm:spPr/>
      <dgm:t>
        <a:bodyPr/>
        <a:lstStyle/>
        <a:p>
          <a:endParaRPr lang="en-US"/>
        </a:p>
      </dgm:t>
    </dgm:pt>
    <dgm:pt modelId="{55DA66E8-E3D9-4514-ADF2-7B39402520C8}">
      <dgm:prSet phldrT="[Text]"/>
      <dgm:spPr/>
      <dgm:t>
        <a:bodyPr/>
        <a:lstStyle/>
        <a:p>
          <a:r>
            <a:rPr lang="en-US" dirty="0" err="1" smtClean="0"/>
            <a:t>Melakuan</a:t>
          </a:r>
          <a:r>
            <a:rPr lang="en-US" dirty="0" smtClean="0"/>
            <a:t> </a:t>
          </a:r>
          <a:r>
            <a:rPr lang="en-US" dirty="0" err="1" smtClean="0"/>
            <a:t>tindakan</a:t>
          </a:r>
          <a:r>
            <a:rPr lang="en-US" dirty="0" smtClean="0"/>
            <a:t> </a:t>
          </a:r>
          <a:r>
            <a:rPr lang="en-US" dirty="0" err="1" smtClean="0"/>
            <a:t>atas</a:t>
          </a:r>
          <a:r>
            <a:rPr lang="en-US" dirty="0" smtClean="0"/>
            <a:t> </a:t>
          </a:r>
          <a:r>
            <a:rPr lang="en-US" dirty="0" err="1" smtClean="0"/>
            <a:t>hasil</a:t>
          </a:r>
          <a:r>
            <a:rPr lang="en-US" dirty="0" smtClean="0"/>
            <a:t> </a:t>
          </a:r>
          <a:r>
            <a:rPr lang="en-US" dirty="0" err="1" smtClean="0"/>
            <a:t>pemantauan</a:t>
          </a:r>
          <a:endParaRPr lang="en-US" dirty="0"/>
        </a:p>
      </dgm:t>
    </dgm:pt>
    <dgm:pt modelId="{37E27ECD-36B9-455A-9766-AC1638BF9458}" type="parTrans" cxnId="{F00BE51E-075E-4029-82FD-CE09825B1449}">
      <dgm:prSet/>
      <dgm:spPr/>
      <dgm:t>
        <a:bodyPr/>
        <a:lstStyle/>
        <a:p>
          <a:endParaRPr lang="en-US"/>
        </a:p>
      </dgm:t>
    </dgm:pt>
    <dgm:pt modelId="{7A49D455-F3A9-43E6-B778-5A3466F2751D}" type="sibTrans" cxnId="{F00BE51E-075E-4029-82FD-CE09825B1449}">
      <dgm:prSet/>
      <dgm:spPr/>
      <dgm:t>
        <a:bodyPr/>
        <a:lstStyle/>
        <a:p>
          <a:endParaRPr lang="en-US"/>
        </a:p>
      </dgm:t>
    </dgm:pt>
    <dgm:pt modelId="{B016D461-54C8-46DE-9686-CAB3C7E82E20}" type="pres">
      <dgm:prSet presAssocID="{E8F1DAE8-55C5-45D8-A1BE-19F89F2FFF6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631CDA-508F-417D-B275-DC9F74F04A4B}" type="pres">
      <dgm:prSet presAssocID="{55DDAB80-0187-4820-9797-74F1881D19C0}" presName="composite" presStyleCnt="0"/>
      <dgm:spPr/>
    </dgm:pt>
    <dgm:pt modelId="{218986CD-85CE-4C11-9FA6-24F7755690FE}" type="pres">
      <dgm:prSet presAssocID="{55DDAB80-0187-4820-9797-74F1881D19C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41C876-7458-4C72-BE25-63C4C4585FF5}" type="pres">
      <dgm:prSet presAssocID="{55DDAB80-0187-4820-9797-74F1881D19C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1ECC72-FE86-415D-B830-E922B98096F1}" type="pres">
      <dgm:prSet presAssocID="{2D619BD1-A6FF-4D98-BB6C-137898D522AE}" presName="sp" presStyleCnt="0"/>
      <dgm:spPr/>
    </dgm:pt>
    <dgm:pt modelId="{28BF5393-F2BD-4345-83AE-617D7F5DD5AA}" type="pres">
      <dgm:prSet presAssocID="{405B9BDA-563F-4B40-BE12-7FE7B27E3856}" presName="composite" presStyleCnt="0"/>
      <dgm:spPr/>
    </dgm:pt>
    <dgm:pt modelId="{BFAC4C81-6013-4335-8116-967306C45EA6}" type="pres">
      <dgm:prSet presAssocID="{405B9BDA-563F-4B40-BE12-7FE7B27E3856}" presName="parentText" presStyleLbl="alignNode1" presStyleIdx="1" presStyleCnt="3" custScaleX="9723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01819E-74A8-42A4-82DF-6E7739239842}" type="pres">
      <dgm:prSet presAssocID="{405B9BDA-563F-4B40-BE12-7FE7B27E385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4468FE-CA73-49D2-8250-09A87F8D0E66}" type="pres">
      <dgm:prSet presAssocID="{C48067F0-6E78-4030-84FD-DE435E8DA3C2}" presName="sp" presStyleCnt="0"/>
      <dgm:spPr/>
    </dgm:pt>
    <dgm:pt modelId="{9A6E1164-01B0-4DA9-A765-937AAFB69C21}" type="pres">
      <dgm:prSet presAssocID="{F0FD3D7B-850A-4859-B8FC-5D77F62DCA34}" presName="composite" presStyleCnt="0"/>
      <dgm:spPr/>
    </dgm:pt>
    <dgm:pt modelId="{E24DF2D8-EC0C-48B6-8D63-3AE4CAA7F676}" type="pres">
      <dgm:prSet presAssocID="{F0FD3D7B-850A-4859-B8FC-5D77F62DCA3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0F2D2A-68F3-44DE-8D70-724DED3F2E56}" type="pres">
      <dgm:prSet presAssocID="{F0FD3D7B-850A-4859-B8FC-5D77F62DCA3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4DA396-8D04-4973-80A0-CE433B0DDB58}" srcId="{E8F1DAE8-55C5-45D8-A1BE-19F89F2FFF67}" destId="{405B9BDA-563F-4B40-BE12-7FE7B27E3856}" srcOrd="1" destOrd="0" parTransId="{094BA078-69C4-4FB9-A64E-F4F36DC6A318}" sibTransId="{C48067F0-6E78-4030-84FD-DE435E8DA3C2}"/>
    <dgm:cxn modelId="{885C0EEC-A9B7-40EC-A357-33B9E577AB38}" type="presOf" srcId="{3FB9D820-218B-4B9F-BA90-D344C135009C}" destId="{A401819E-74A8-42A4-82DF-6E7739239842}" srcOrd="0" destOrd="1" presId="urn:microsoft.com/office/officeart/2005/8/layout/chevron2"/>
    <dgm:cxn modelId="{9E0FE54D-90FB-429C-9B71-FC504F17BEA1}" srcId="{E8F1DAE8-55C5-45D8-A1BE-19F89F2FFF67}" destId="{55DDAB80-0187-4820-9797-74F1881D19C0}" srcOrd="0" destOrd="0" parTransId="{C55A580C-5404-419F-9E84-DD503FA70AA8}" sibTransId="{2D619BD1-A6FF-4D98-BB6C-137898D522AE}"/>
    <dgm:cxn modelId="{01E0BE0E-8BD3-4267-A792-F6F218D66F01}" type="presOf" srcId="{D0E9F42E-AC9E-47B8-A20D-08663969DA77}" destId="{A00F2D2A-68F3-44DE-8D70-724DED3F2E56}" srcOrd="0" destOrd="0" presId="urn:microsoft.com/office/officeart/2005/8/layout/chevron2"/>
    <dgm:cxn modelId="{F9B72201-0307-4EE5-B986-9F42B6327372}" type="presOf" srcId="{F0FD3D7B-850A-4859-B8FC-5D77F62DCA34}" destId="{E24DF2D8-EC0C-48B6-8D63-3AE4CAA7F676}" srcOrd="0" destOrd="0" presId="urn:microsoft.com/office/officeart/2005/8/layout/chevron2"/>
    <dgm:cxn modelId="{9208D1B9-C388-4032-94FA-A1F6482DF339}" srcId="{405B9BDA-563F-4B40-BE12-7FE7B27E3856}" destId="{3FB9D820-218B-4B9F-BA90-D344C135009C}" srcOrd="1" destOrd="0" parTransId="{D70F08F3-C4BC-4D4A-978B-E6A1CFB9E034}" sibTransId="{AC70CE0F-0B80-4D70-AC75-8489A778196C}"/>
    <dgm:cxn modelId="{B7A81519-F4B1-42F8-A80A-97A11AAF0548}" type="presOf" srcId="{55DDAB80-0187-4820-9797-74F1881D19C0}" destId="{218986CD-85CE-4C11-9FA6-24F7755690FE}" srcOrd="0" destOrd="0" presId="urn:microsoft.com/office/officeart/2005/8/layout/chevron2"/>
    <dgm:cxn modelId="{79F96388-11F6-4C27-BAF1-C7C9E2BCFFE7}" srcId="{E8F1DAE8-55C5-45D8-A1BE-19F89F2FFF67}" destId="{F0FD3D7B-850A-4859-B8FC-5D77F62DCA34}" srcOrd="2" destOrd="0" parTransId="{B62E3819-EA92-4F19-AA51-99209A73C17C}" sibTransId="{D401E4DF-AA9B-4EAE-9C26-D4C9ECCD9746}"/>
    <dgm:cxn modelId="{34F96365-6477-4448-99D1-EF086F238DEF}" srcId="{55DDAB80-0187-4820-9797-74F1881D19C0}" destId="{0D59FDD0-0BB5-4A8D-BC68-CD5155BA13EF}" srcOrd="0" destOrd="0" parTransId="{15C8F905-D130-4341-97BF-F932A7ACEAB4}" sibTransId="{D56AA30B-7F96-4A9F-986F-8295CE0961B0}"/>
    <dgm:cxn modelId="{C719BB46-3F63-418F-9085-FCE88F8C22C3}" type="presOf" srcId="{5C7C9417-1665-4290-9625-C0DCB8E61A3A}" destId="{5341C876-7458-4C72-BE25-63C4C4585FF5}" srcOrd="0" destOrd="1" presId="urn:microsoft.com/office/officeart/2005/8/layout/chevron2"/>
    <dgm:cxn modelId="{7354E598-79D3-4BE4-B1CC-1CCF49FA30B3}" type="presOf" srcId="{64516BFB-4C42-4CCF-93C0-F459FA70E59C}" destId="{A401819E-74A8-42A4-82DF-6E7739239842}" srcOrd="0" destOrd="0" presId="urn:microsoft.com/office/officeart/2005/8/layout/chevron2"/>
    <dgm:cxn modelId="{F00BE51E-075E-4029-82FD-CE09825B1449}" srcId="{F0FD3D7B-850A-4859-B8FC-5D77F62DCA34}" destId="{55DA66E8-E3D9-4514-ADF2-7B39402520C8}" srcOrd="1" destOrd="0" parTransId="{37E27ECD-36B9-455A-9766-AC1638BF9458}" sibTransId="{7A49D455-F3A9-43E6-B778-5A3466F2751D}"/>
    <dgm:cxn modelId="{E5EA4366-1241-455D-99E5-82A85C463CEB}" srcId="{405B9BDA-563F-4B40-BE12-7FE7B27E3856}" destId="{64516BFB-4C42-4CCF-93C0-F459FA70E59C}" srcOrd="0" destOrd="0" parTransId="{A0DED520-31C7-4080-92AE-25B834E1EC0A}" sibTransId="{2DB81407-E871-416D-B5EF-40F94241C47D}"/>
    <dgm:cxn modelId="{5E8613BE-214B-4564-8CFD-44643489E21A}" type="presOf" srcId="{55DA66E8-E3D9-4514-ADF2-7B39402520C8}" destId="{A00F2D2A-68F3-44DE-8D70-724DED3F2E56}" srcOrd="0" destOrd="1" presId="urn:microsoft.com/office/officeart/2005/8/layout/chevron2"/>
    <dgm:cxn modelId="{9A60A121-59BA-45AD-BC20-BB0013776343}" srcId="{55DDAB80-0187-4820-9797-74F1881D19C0}" destId="{5C7C9417-1665-4290-9625-C0DCB8E61A3A}" srcOrd="1" destOrd="0" parTransId="{8C4453ED-FC6D-4CA9-8689-2AC15CAFFF02}" sibTransId="{E9C86270-FD24-4D3B-96D3-9B46AA35296F}"/>
    <dgm:cxn modelId="{902FD8AD-2598-4E05-B26A-26ACB6FBB948}" type="presOf" srcId="{405B9BDA-563F-4B40-BE12-7FE7B27E3856}" destId="{BFAC4C81-6013-4335-8116-967306C45EA6}" srcOrd="0" destOrd="0" presId="urn:microsoft.com/office/officeart/2005/8/layout/chevron2"/>
    <dgm:cxn modelId="{AF05D5F0-1DDA-4A2B-AAF1-482368DE9F5F}" type="presOf" srcId="{E8F1DAE8-55C5-45D8-A1BE-19F89F2FFF67}" destId="{B016D461-54C8-46DE-9686-CAB3C7E82E20}" srcOrd="0" destOrd="0" presId="urn:microsoft.com/office/officeart/2005/8/layout/chevron2"/>
    <dgm:cxn modelId="{F62C61D5-2F4B-4CB4-BE87-46E1C94347DE}" type="presOf" srcId="{0D59FDD0-0BB5-4A8D-BC68-CD5155BA13EF}" destId="{5341C876-7458-4C72-BE25-63C4C4585FF5}" srcOrd="0" destOrd="0" presId="urn:microsoft.com/office/officeart/2005/8/layout/chevron2"/>
    <dgm:cxn modelId="{B597E2A9-BB62-4840-A492-385B902EE54E}" srcId="{F0FD3D7B-850A-4859-B8FC-5D77F62DCA34}" destId="{D0E9F42E-AC9E-47B8-A20D-08663969DA77}" srcOrd="0" destOrd="0" parTransId="{E8D570E8-98E4-4670-93CB-C947EBC17411}" sibTransId="{1006E1ED-0C9D-42C0-A8C0-ACDA325B3EAD}"/>
    <dgm:cxn modelId="{E855F6ED-9310-46A8-9C46-93BD9E5DEE2A}" type="presParOf" srcId="{B016D461-54C8-46DE-9686-CAB3C7E82E20}" destId="{D5631CDA-508F-417D-B275-DC9F74F04A4B}" srcOrd="0" destOrd="0" presId="urn:microsoft.com/office/officeart/2005/8/layout/chevron2"/>
    <dgm:cxn modelId="{E147251D-78C6-4594-A4C9-60D0BD9603C8}" type="presParOf" srcId="{D5631CDA-508F-417D-B275-DC9F74F04A4B}" destId="{218986CD-85CE-4C11-9FA6-24F7755690FE}" srcOrd="0" destOrd="0" presId="urn:microsoft.com/office/officeart/2005/8/layout/chevron2"/>
    <dgm:cxn modelId="{0719591E-9B42-4638-9D3F-F1A28254693E}" type="presParOf" srcId="{D5631CDA-508F-417D-B275-DC9F74F04A4B}" destId="{5341C876-7458-4C72-BE25-63C4C4585FF5}" srcOrd="1" destOrd="0" presId="urn:microsoft.com/office/officeart/2005/8/layout/chevron2"/>
    <dgm:cxn modelId="{EDFB12BF-48CB-4742-B909-B5D9B170E96F}" type="presParOf" srcId="{B016D461-54C8-46DE-9686-CAB3C7E82E20}" destId="{B91ECC72-FE86-415D-B830-E922B98096F1}" srcOrd="1" destOrd="0" presId="urn:microsoft.com/office/officeart/2005/8/layout/chevron2"/>
    <dgm:cxn modelId="{DA1FD037-C09C-4F5B-9B0E-FB67B38E49A5}" type="presParOf" srcId="{B016D461-54C8-46DE-9686-CAB3C7E82E20}" destId="{28BF5393-F2BD-4345-83AE-617D7F5DD5AA}" srcOrd="2" destOrd="0" presId="urn:microsoft.com/office/officeart/2005/8/layout/chevron2"/>
    <dgm:cxn modelId="{50FE01DF-40BC-4998-A816-52B07298A086}" type="presParOf" srcId="{28BF5393-F2BD-4345-83AE-617D7F5DD5AA}" destId="{BFAC4C81-6013-4335-8116-967306C45EA6}" srcOrd="0" destOrd="0" presId="urn:microsoft.com/office/officeart/2005/8/layout/chevron2"/>
    <dgm:cxn modelId="{614BFC06-9010-424D-BB03-824FAD1954E3}" type="presParOf" srcId="{28BF5393-F2BD-4345-83AE-617D7F5DD5AA}" destId="{A401819E-74A8-42A4-82DF-6E7739239842}" srcOrd="1" destOrd="0" presId="urn:microsoft.com/office/officeart/2005/8/layout/chevron2"/>
    <dgm:cxn modelId="{BA0EE226-B8D0-476B-81B2-2AAF810F322F}" type="presParOf" srcId="{B016D461-54C8-46DE-9686-CAB3C7E82E20}" destId="{854468FE-CA73-49D2-8250-09A87F8D0E66}" srcOrd="3" destOrd="0" presId="urn:microsoft.com/office/officeart/2005/8/layout/chevron2"/>
    <dgm:cxn modelId="{578282FE-4457-4412-9863-6404AA1C76E0}" type="presParOf" srcId="{B016D461-54C8-46DE-9686-CAB3C7E82E20}" destId="{9A6E1164-01B0-4DA9-A765-937AAFB69C21}" srcOrd="4" destOrd="0" presId="urn:microsoft.com/office/officeart/2005/8/layout/chevron2"/>
    <dgm:cxn modelId="{053EA2B4-CBA3-4936-8540-2828A24FAD0F}" type="presParOf" srcId="{9A6E1164-01B0-4DA9-A765-937AAFB69C21}" destId="{E24DF2D8-EC0C-48B6-8D63-3AE4CAA7F676}" srcOrd="0" destOrd="0" presId="urn:microsoft.com/office/officeart/2005/8/layout/chevron2"/>
    <dgm:cxn modelId="{0FD34666-3D01-41F5-AEAE-AAA54A213054}" type="presParOf" srcId="{9A6E1164-01B0-4DA9-A765-937AAFB69C21}" destId="{A00F2D2A-68F3-44DE-8D70-724DED3F2E5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F31A81-91C9-214A-B4F0-3FF3125611FC}">
      <dsp:nvSpPr>
        <dsp:cNvPr id="0" name=""/>
        <dsp:cNvSpPr/>
      </dsp:nvSpPr>
      <dsp:spPr>
        <a:xfrm>
          <a:off x="448799" y="418494"/>
          <a:ext cx="3855548" cy="3855548"/>
        </a:xfrm>
        <a:prstGeom prst="blockArc">
          <a:avLst>
            <a:gd name="adj1" fmla="val 10792570"/>
            <a:gd name="adj2" fmla="val 16426065"/>
            <a:gd name="adj3" fmla="val 342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A0799A-04D8-A543-851C-600E39596BBF}">
      <dsp:nvSpPr>
        <dsp:cNvPr id="0" name=""/>
        <dsp:cNvSpPr/>
      </dsp:nvSpPr>
      <dsp:spPr>
        <a:xfrm>
          <a:off x="-1383735" y="-1471180"/>
          <a:ext cx="3855548" cy="3855548"/>
        </a:xfrm>
        <a:prstGeom prst="blockArc">
          <a:avLst>
            <a:gd name="adj1" fmla="val 5287032"/>
            <a:gd name="adj2" fmla="val 5512968"/>
            <a:gd name="adj3" fmla="val 342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D7C9E9-24BF-CB4A-9377-EF1F187155C1}">
      <dsp:nvSpPr>
        <dsp:cNvPr id="0" name=""/>
        <dsp:cNvSpPr/>
      </dsp:nvSpPr>
      <dsp:spPr>
        <a:xfrm>
          <a:off x="-203975" y="1952760"/>
          <a:ext cx="3855548" cy="3855548"/>
        </a:xfrm>
        <a:prstGeom prst="blockArc">
          <a:avLst>
            <a:gd name="adj1" fmla="val 13742581"/>
            <a:gd name="adj2" fmla="val 14031525"/>
            <a:gd name="adj3" fmla="val 342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37A47-8D6C-B546-86B4-2C44F69BD74B}">
      <dsp:nvSpPr>
        <dsp:cNvPr id="0" name=""/>
        <dsp:cNvSpPr/>
      </dsp:nvSpPr>
      <dsp:spPr>
        <a:xfrm>
          <a:off x="446414" y="426844"/>
          <a:ext cx="3855548" cy="3855548"/>
        </a:xfrm>
        <a:prstGeom prst="blockArc">
          <a:avLst>
            <a:gd name="adj1" fmla="val 5169598"/>
            <a:gd name="adj2" fmla="val 10627633"/>
            <a:gd name="adj3" fmla="val 342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ECCE79-B36B-3646-96F2-9B0C5D58700E}">
      <dsp:nvSpPr>
        <dsp:cNvPr id="0" name=""/>
        <dsp:cNvSpPr/>
      </dsp:nvSpPr>
      <dsp:spPr>
        <a:xfrm>
          <a:off x="573311" y="422590"/>
          <a:ext cx="3855548" cy="3855548"/>
        </a:xfrm>
        <a:prstGeom prst="blockArc">
          <a:avLst>
            <a:gd name="adj1" fmla="val 2700000"/>
            <a:gd name="adj2" fmla="val 5400000"/>
            <a:gd name="adj3" fmla="val 342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996103-F96A-DB4D-8F0E-D4D4346B09B0}">
      <dsp:nvSpPr>
        <dsp:cNvPr id="0" name=""/>
        <dsp:cNvSpPr/>
      </dsp:nvSpPr>
      <dsp:spPr>
        <a:xfrm>
          <a:off x="573311" y="422590"/>
          <a:ext cx="3855548" cy="3855548"/>
        </a:xfrm>
        <a:prstGeom prst="blockArc">
          <a:avLst>
            <a:gd name="adj1" fmla="val 0"/>
            <a:gd name="adj2" fmla="val 2700000"/>
            <a:gd name="adj3" fmla="val 342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B9DFEE-94C5-2246-A830-51B08FBDF08D}">
      <dsp:nvSpPr>
        <dsp:cNvPr id="0" name=""/>
        <dsp:cNvSpPr/>
      </dsp:nvSpPr>
      <dsp:spPr>
        <a:xfrm>
          <a:off x="573311" y="422590"/>
          <a:ext cx="3855548" cy="3855548"/>
        </a:xfrm>
        <a:prstGeom prst="blockArc">
          <a:avLst>
            <a:gd name="adj1" fmla="val 18900000"/>
            <a:gd name="adj2" fmla="val 0"/>
            <a:gd name="adj3" fmla="val 342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1E2D4E-416A-8B41-8C46-8A5DEA598097}">
      <dsp:nvSpPr>
        <dsp:cNvPr id="0" name=""/>
        <dsp:cNvSpPr/>
      </dsp:nvSpPr>
      <dsp:spPr>
        <a:xfrm>
          <a:off x="573311" y="422590"/>
          <a:ext cx="3855548" cy="3855548"/>
        </a:xfrm>
        <a:prstGeom prst="blockArc">
          <a:avLst>
            <a:gd name="adj1" fmla="val 16200000"/>
            <a:gd name="adj2" fmla="val 18900000"/>
            <a:gd name="adj3" fmla="val 342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348BB0-9BD8-824D-9EA2-C27A954DA11E}">
      <dsp:nvSpPr>
        <dsp:cNvPr id="0" name=""/>
        <dsp:cNvSpPr/>
      </dsp:nvSpPr>
      <dsp:spPr>
        <a:xfrm>
          <a:off x="1509662" y="1343242"/>
          <a:ext cx="1982845" cy="2014242"/>
        </a:xfrm>
        <a:prstGeom prst="ellipse">
          <a:avLst/>
        </a:prstGeom>
        <a:solidFill>
          <a:srgbClr val="3B4A1E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Education 3.0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21 Century Education System</a:t>
          </a:r>
        </a:p>
      </dsp:txBody>
      <dsp:txXfrm>
        <a:off x="1800043" y="1638221"/>
        <a:ext cx="1402083" cy="1424284"/>
      </dsp:txXfrm>
    </dsp:sp>
    <dsp:sp modelId="{32CBD9BF-93A1-9B48-9043-6701D04D5323}">
      <dsp:nvSpPr>
        <dsp:cNvPr id="0" name=""/>
        <dsp:cNvSpPr/>
      </dsp:nvSpPr>
      <dsp:spPr>
        <a:xfrm>
          <a:off x="1905000" y="-111440"/>
          <a:ext cx="1192169" cy="1134022"/>
        </a:xfrm>
        <a:prstGeom prst="ellipse">
          <a:avLst/>
        </a:prstGeom>
        <a:solidFill>
          <a:srgbClr val="3B4A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Holistic Transformation</a:t>
          </a:r>
          <a:endParaRPr lang="en-US" sz="1200" kern="1200" dirty="0"/>
        </a:p>
      </dsp:txBody>
      <dsp:txXfrm>
        <a:off x="2079589" y="54634"/>
        <a:ext cx="842991" cy="801874"/>
      </dsp:txXfrm>
    </dsp:sp>
    <dsp:sp modelId="{ED5DA6AF-1F28-F04D-A7E0-92D711845D14}">
      <dsp:nvSpPr>
        <dsp:cNvPr id="0" name=""/>
        <dsp:cNvSpPr/>
      </dsp:nvSpPr>
      <dsp:spPr>
        <a:xfrm>
          <a:off x="3237625" y="408137"/>
          <a:ext cx="1206561" cy="1204811"/>
        </a:xfrm>
        <a:prstGeom prst="ellipse">
          <a:avLst/>
        </a:prstGeom>
        <a:solidFill>
          <a:srgbClr val="3B4A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Curriculum, Pedagogy, Assessment</a:t>
          </a:r>
          <a:endParaRPr lang="en-US" sz="1200" kern="1200" dirty="0"/>
        </a:p>
      </dsp:txBody>
      <dsp:txXfrm>
        <a:off x="3414322" y="584577"/>
        <a:ext cx="853167" cy="851931"/>
      </dsp:txXfrm>
    </dsp:sp>
    <dsp:sp modelId="{8B2F0822-3AE3-1B48-9CF0-64FF53F83533}">
      <dsp:nvSpPr>
        <dsp:cNvPr id="0" name=""/>
        <dsp:cNvSpPr/>
      </dsp:nvSpPr>
      <dsp:spPr>
        <a:xfrm>
          <a:off x="3834584" y="1792376"/>
          <a:ext cx="1122589" cy="1115974"/>
        </a:xfrm>
        <a:prstGeom prst="ellipse">
          <a:avLst/>
        </a:prstGeom>
        <a:solidFill>
          <a:srgbClr val="3B4A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Infrastructure and Technology</a:t>
          </a:r>
          <a:endParaRPr lang="en-US" sz="1200" kern="1200" dirty="0"/>
        </a:p>
      </dsp:txBody>
      <dsp:txXfrm>
        <a:off x="3998983" y="1955807"/>
        <a:ext cx="793791" cy="789112"/>
      </dsp:txXfrm>
    </dsp:sp>
    <dsp:sp modelId="{8A4A59BB-9EDD-C34D-93E5-8044BD08E70C}">
      <dsp:nvSpPr>
        <dsp:cNvPr id="0" name=""/>
        <dsp:cNvSpPr/>
      </dsp:nvSpPr>
      <dsp:spPr>
        <a:xfrm>
          <a:off x="3262214" y="3100422"/>
          <a:ext cx="1157383" cy="1179526"/>
        </a:xfrm>
        <a:prstGeom prst="ellipse">
          <a:avLst/>
        </a:prstGeom>
        <a:solidFill>
          <a:srgbClr val="3B4A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Leadership, HRD, and Culture</a:t>
          </a:r>
          <a:endParaRPr lang="en-US" sz="1200" kern="1200" dirty="0"/>
        </a:p>
      </dsp:txBody>
      <dsp:txXfrm>
        <a:off x="3431709" y="3273160"/>
        <a:ext cx="818393" cy="834050"/>
      </dsp:txXfrm>
    </dsp:sp>
    <dsp:sp modelId="{0FA66689-5BC9-5D4F-AF15-77CC8EF13D0C}">
      <dsp:nvSpPr>
        <dsp:cNvPr id="0" name=""/>
        <dsp:cNvSpPr/>
      </dsp:nvSpPr>
      <dsp:spPr>
        <a:xfrm>
          <a:off x="1905000" y="3670350"/>
          <a:ext cx="1192169" cy="1149615"/>
        </a:xfrm>
        <a:prstGeom prst="ellipse">
          <a:avLst/>
        </a:prstGeom>
        <a:solidFill>
          <a:srgbClr val="3B4A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Governance, Innovation and Partnership</a:t>
          </a:r>
          <a:endParaRPr lang="en-US" sz="1100" kern="1200" dirty="0"/>
        </a:p>
      </dsp:txBody>
      <dsp:txXfrm>
        <a:off x="2079589" y="3838707"/>
        <a:ext cx="842991" cy="812901"/>
      </dsp:txXfrm>
    </dsp:sp>
    <dsp:sp modelId="{B5E8C2F9-B158-804C-9D39-1842352E983B}">
      <dsp:nvSpPr>
        <dsp:cNvPr id="0" name=""/>
        <dsp:cNvSpPr/>
      </dsp:nvSpPr>
      <dsp:spPr>
        <a:xfrm>
          <a:off x="23711" y="1991517"/>
          <a:ext cx="916130" cy="9161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>
            <a:ln>
              <a:noFill/>
            </a:ln>
            <a:noFill/>
          </a:endParaRPr>
        </a:p>
      </dsp:txBody>
      <dsp:txXfrm>
        <a:off x="157875" y="2125681"/>
        <a:ext cx="647802" cy="647802"/>
      </dsp:txXfrm>
    </dsp:sp>
    <dsp:sp modelId="{EF2396DE-D0B8-1F4D-B5BC-A109C4B3A4EE}">
      <dsp:nvSpPr>
        <dsp:cNvPr id="0" name=""/>
        <dsp:cNvSpPr/>
      </dsp:nvSpPr>
      <dsp:spPr>
        <a:xfrm>
          <a:off x="148226" y="1892299"/>
          <a:ext cx="916130" cy="9161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>
        <a:off x="282390" y="2026463"/>
        <a:ext cx="647802" cy="647802"/>
      </dsp:txXfrm>
    </dsp:sp>
    <dsp:sp modelId="{A16327BF-75B0-5341-95B5-F9D3A24916B0}">
      <dsp:nvSpPr>
        <dsp:cNvPr id="0" name=""/>
        <dsp:cNvSpPr/>
      </dsp:nvSpPr>
      <dsp:spPr>
        <a:xfrm>
          <a:off x="23719" y="1892299"/>
          <a:ext cx="916130" cy="9161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>
        <a:off x="157883" y="2026463"/>
        <a:ext cx="647802" cy="6478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7089C9-35C2-9E49-81B1-0C6FD660180F}">
      <dsp:nvSpPr>
        <dsp:cNvPr id="0" name=""/>
        <dsp:cNvSpPr/>
      </dsp:nvSpPr>
      <dsp:spPr>
        <a:xfrm>
          <a:off x="1" y="0"/>
          <a:ext cx="5181597" cy="4906961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69726C3-7784-AB43-8C26-0E3483924619}">
      <dsp:nvSpPr>
        <dsp:cNvPr id="0" name=""/>
        <dsp:cNvSpPr/>
      </dsp:nvSpPr>
      <dsp:spPr>
        <a:xfrm>
          <a:off x="464532" y="1472088"/>
          <a:ext cx="2131825" cy="1962784"/>
        </a:xfrm>
        <a:prstGeom prst="round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Education 1.0  Traditional Education System</a:t>
          </a:r>
          <a:endParaRPr lang="en-US" sz="2200" kern="1200" dirty="0"/>
        </a:p>
      </dsp:txBody>
      <dsp:txXfrm>
        <a:off x="560347" y="1567903"/>
        <a:ext cx="1940195" cy="1771154"/>
      </dsp:txXfrm>
    </dsp:sp>
    <dsp:sp modelId="{C2B1F7AB-10E2-1D4F-9487-8996F3EF9611}">
      <dsp:nvSpPr>
        <dsp:cNvPr id="0" name=""/>
        <dsp:cNvSpPr/>
      </dsp:nvSpPr>
      <dsp:spPr>
        <a:xfrm>
          <a:off x="2738801" y="1472088"/>
          <a:ext cx="1978265" cy="1962784"/>
        </a:xfrm>
        <a:prstGeom prst="roundRect">
          <a:avLst/>
        </a:prstGeom>
        <a:solidFill>
          <a:schemeClr val="tx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Education 2.0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Modern Education System</a:t>
          </a:r>
          <a:endParaRPr lang="en-US" sz="2200" kern="1200" dirty="0"/>
        </a:p>
      </dsp:txBody>
      <dsp:txXfrm>
        <a:off x="2834616" y="1567903"/>
        <a:ext cx="1786635" cy="17711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8986CD-85CE-4C11-9FA6-24F7755690FE}">
      <dsp:nvSpPr>
        <dsp:cNvPr id="0" name=""/>
        <dsp:cNvSpPr/>
      </dsp:nvSpPr>
      <dsp:spPr>
        <a:xfrm rot="5400000">
          <a:off x="-280641" y="282134"/>
          <a:ext cx="1757362" cy="11960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Evaluasi</a:t>
          </a:r>
          <a:r>
            <a:rPr lang="en-US" sz="1300" kern="1200" dirty="0" smtClean="0"/>
            <a:t> data </a:t>
          </a:r>
          <a:r>
            <a:rPr lang="en-US" sz="1300" kern="1200" dirty="0" err="1" smtClean="0"/>
            <a:t>dan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Informasi</a:t>
          </a:r>
          <a:endParaRPr lang="en-US" sz="1300" kern="1200" dirty="0"/>
        </a:p>
      </dsp:txBody>
      <dsp:txXfrm rot="-5400000">
        <a:off x="1" y="599531"/>
        <a:ext cx="1196078" cy="561284"/>
      </dsp:txXfrm>
    </dsp:sp>
    <dsp:sp modelId="{5341C876-7458-4C72-BE25-63C4C4585FF5}">
      <dsp:nvSpPr>
        <dsp:cNvPr id="0" name=""/>
        <dsp:cNvSpPr/>
      </dsp:nvSpPr>
      <dsp:spPr>
        <a:xfrm rot="5400000">
          <a:off x="3715734" y="-2518163"/>
          <a:ext cx="1159323" cy="61986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/>
            <a:t>Menerima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permohonan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akreditasi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dari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Pimpinan</a:t>
          </a:r>
          <a:r>
            <a:rPr lang="en-US" sz="2100" kern="1200" dirty="0" smtClean="0"/>
            <a:t> PT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/>
            <a:t>Mengevaluasi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kecukupan</a:t>
          </a:r>
          <a:r>
            <a:rPr lang="en-US" sz="2100" kern="1200" dirty="0" smtClean="0"/>
            <a:t> data </a:t>
          </a:r>
          <a:r>
            <a:rPr lang="en-US" sz="2100" kern="1200" dirty="0" err="1" smtClean="0"/>
            <a:t>dan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informasi</a:t>
          </a:r>
          <a:r>
            <a:rPr lang="en-US" sz="2100" kern="1200" dirty="0" smtClean="0"/>
            <a:t> yang </a:t>
          </a:r>
          <a:r>
            <a:rPr lang="en-US" sz="2100" kern="1200" dirty="0" err="1" smtClean="0"/>
            <a:t>tersimpan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pada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Pangkalan</a:t>
          </a:r>
          <a:r>
            <a:rPr lang="en-US" sz="2100" kern="1200" dirty="0" smtClean="0"/>
            <a:t> Data </a:t>
          </a:r>
          <a:r>
            <a:rPr lang="en-US" sz="2100" kern="1200" dirty="0" err="1" smtClean="0"/>
            <a:t>Pendidikan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Tinggi</a:t>
          </a:r>
          <a:endParaRPr lang="en-US" sz="2100" kern="1200" dirty="0"/>
        </a:p>
      </dsp:txBody>
      <dsp:txXfrm rot="-5400000">
        <a:off x="1196079" y="58085"/>
        <a:ext cx="6142041" cy="1046137"/>
      </dsp:txXfrm>
    </dsp:sp>
    <dsp:sp modelId="{BFAC4C81-6013-4335-8116-967306C45EA6}">
      <dsp:nvSpPr>
        <dsp:cNvPr id="0" name=""/>
        <dsp:cNvSpPr/>
      </dsp:nvSpPr>
      <dsp:spPr>
        <a:xfrm rot="5400000">
          <a:off x="-297207" y="1863552"/>
          <a:ext cx="1757362" cy="116294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Penetapan</a:t>
          </a:r>
          <a:r>
            <a:rPr lang="en-US" sz="1300" kern="1200" dirty="0" smtClean="0"/>
            <a:t> Status </a:t>
          </a:r>
          <a:r>
            <a:rPr lang="en-US" sz="1300" kern="1200" dirty="0" err="1" smtClean="0"/>
            <a:t>dan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Peringkat</a:t>
          </a:r>
          <a:endParaRPr lang="en-US" sz="1300" kern="1200" dirty="0"/>
        </a:p>
      </dsp:txBody>
      <dsp:txXfrm rot="-5400000">
        <a:off x="1" y="2147819"/>
        <a:ext cx="1162947" cy="594415"/>
      </dsp:txXfrm>
    </dsp:sp>
    <dsp:sp modelId="{A401819E-74A8-42A4-82DF-6E7739239842}">
      <dsp:nvSpPr>
        <dsp:cNvPr id="0" name=""/>
        <dsp:cNvSpPr/>
      </dsp:nvSpPr>
      <dsp:spPr>
        <a:xfrm rot="5400000">
          <a:off x="3715734" y="-953310"/>
          <a:ext cx="1159323" cy="61986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/>
            <a:t>Mengolah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menganalisis</a:t>
          </a:r>
          <a:r>
            <a:rPr lang="en-US" sz="2100" kern="1200" dirty="0" smtClean="0"/>
            <a:t> data/</a:t>
          </a:r>
          <a:r>
            <a:rPr lang="en-US" sz="2100" kern="1200" dirty="0" err="1" smtClean="0"/>
            <a:t>informasi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/>
            <a:t>Mengumumkan</a:t>
          </a:r>
          <a:r>
            <a:rPr lang="en-US" sz="2100" kern="1200" dirty="0" smtClean="0"/>
            <a:t> status </a:t>
          </a:r>
          <a:r>
            <a:rPr lang="en-US" sz="2100" kern="1200" dirty="0" err="1" smtClean="0"/>
            <a:t>dan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peringkat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akreditasi</a:t>
          </a:r>
          <a:endParaRPr lang="en-US" sz="2100" kern="1200" dirty="0"/>
        </a:p>
      </dsp:txBody>
      <dsp:txXfrm rot="-5400000">
        <a:off x="1196079" y="1622938"/>
        <a:ext cx="6142041" cy="1046137"/>
      </dsp:txXfrm>
    </dsp:sp>
    <dsp:sp modelId="{E24DF2D8-EC0C-48B6-8D63-3AE4CAA7F676}">
      <dsp:nvSpPr>
        <dsp:cNvPr id="0" name=""/>
        <dsp:cNvSpPr/>
      </dsp:nvSpPr>
      <dsp:spPr>
        <a:xfrm rot="5400000">
          <a:off x="-280641" y="3411839"/>
          <a:ext cx="1757362" cy="11960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Pemantauan</a:t>
          </a:r>
          <a:r>
            <a:rPr lang="en-US" sz="1300" kern="1200" dirty="0" smtClean="0"/>
            <a:t> Status </a:t>
          </a:r>
          <a:r>
            <a:rPr lang="en-US" sz="1300" kern="1200" dirty="0" err="1" smtClean="0"/>
            <a:t>dan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Peringkat</a:t>
          </a:r>
          <a:endParaRPr lang="en-US" sz="1300" kern="1200" dirty="0"/>
        </a:p>
      </dsp:txBody>
      <dsp:txXfrm rot="-5400000">
        <a:off x="1" y="3729236"/>
        <a:ext cx="1196078" cy="561284"/>
      </dsp:txXfrm>
    </dsp:sp>
    <dsp:sp modelId="{A00F2D2A-68F3-44DE-8D70-724DED3F2E56}">
      <dsp:nvSpPr>
        <dsp:cNvPr id="0" name=""/>
        <dsp:cNvSpPr/>
      </dsp:nvSpPr>
      <dsp:spPr>
        <a:xfrm rot="5400000">
          <a:off x="3715734" y="611541"/>
          <a:ext cx="1159323" cy="61986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/>
            <a:t>Memantau</a:t>
          </a:r>
          <a:r>
            <a:rPr lang="en-US" sz="2100" kern="1200" dirty="0" smtClean="0"/>
            <a:t> status </a:t>
          </a:r>
          <a:r>
            <a:rPr lang="en-US" sz="2100" kern="1200" dirty="0" err="1" smtClean="0"/>
            <a:t>dan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peringkat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akreditasi</a:t>
          </a:r>
          <a:r>
            <a:rPr lang="en-US" sz="2100" kern="1200" dirty="0" smtClean="0"/>
            <a:t> yang </a:t>
          </a:r>
          <a:r>
            <a:rPr lang="en-US" sz="2100" kern="1200" dirty="0" err="1" smtClean="0"/>
            <a:t>dicapai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/>
            <a:t>Melakuan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tindakan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atas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hasil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pemantauan</a:t>
          </a:r>
          <a:endParaRPr lang="en-US" sz="2100" kern="1200" dirty="0"/>
        </a:p>
      </dsp:txBody>
      <dsp:txXfrm rot="-5400000">
        <a:off x="1196079" y="3187790"/>
        <a:ext cx="6142041" cy="10461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024C1-2CEC-41A5-8568-E5252956C046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083D5-8787-4DE2-B780-6BE7FB4FD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60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49B899-E875-43C8-85DD-6757995AF0DE}" type="slidenum">
              <a:rPr lang="en-US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xfrm>
            <a:off x="732890" y="4561343"/>
            <a:ext cx="5849426" cy="4320540"/>
          </a:xfrm>
        </p:spPr>
        <p:txBody>
          <a:bodyPr lIns="92456" tIns="46228" rIns="92456" bIns="46228"/>
          <a:lstStyle/>
          <a:p>
            <a:pPr>
              <a:spcBef>
                <a:spcPct val="0"/>
              </a:spcBef>
            </a:pPr>
            <a:endParaRPr lang="en-US" dirty="0"/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4142779" y="9119601"/>
            <a:ext cx="3170716" cy="48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56" tIns="46228" rIns="92456" bIns="46228" anchor="b"/>
          <a:lstStyle>
            <a:lvl1pPr algn="l" defTabSz="893763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27075" indent="-279400" algn="l" defTabSz="893763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17600" indent="-223838" algn="l" defTabSz="893763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65275" indent="-223838" algn="l" defTabSz="893763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12950" indent="-223838" algn="l" defTabSz="893763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470150" indent="-223838" defTabSz="89376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27350" indent="-223838" defTabSz="89376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384550" indent="-223838" defTabSz="89376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41750" indent="-223838" defTabSz="89376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7A6D467B-C59E-4D52-B6B5-44C88E9CEF08}" type="slidenum">
              <a:rPr lang="en-US" sz="1200" smtClean="0">
                <a:solidFill>
                  <a:prstClr val="black"/>
                </a:solidFill>
                <a:latin typeface="Calibri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200" dirty="0" smtClean="0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059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E7C8A7-323D-48BE-9BA4-AFA15BC7B8CC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id-ID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2403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38F3D-00CA-A54D-8777-C630AE2A6A33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448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C9BCC1-6614-40BC-A416-F841AEABD9FA}" type="slidenum">
              <a:rPr lang="en-US">
                <a:solidFill>
                  <a:prstClr val="black"/>
                </a:solidFill>
              </a:rPr>
              <a:pPr/>
              <a:t>30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B9B1501-460C-4A21-90B0-9B9FA99060C1}" type="slidenum">
              <a:rPr lang="en-US" sz="1200">
                <a:solidFill>
                  <a:prstClr val="black"/>
                </a:solidFill>
                <a:cs typeface="Arial" charset="0"/>
              </a:rPr>
              <a:pPr algn="r"/>
              <a:t>30</a:t>
            </a:fld>
            <a:endParaRPr lang="en-US" sz="12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87995" tIns="43998" rIns="87995" bIns="43998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9502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F45D5-E8F6-41B9-BBED-F6C5199F7DB4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54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68C0-23B4-4336-8EAF-CFEDD51D7A9D}" type="slidenum">
              <a:rPr lang="id-ID" smtClean="0">
                <a:solidFill>
                  <a:prstClr val="black"/>
                </a:solidFill>
              </a:rPr>
              <a:pPr/>
              <a:t>37</a:t>
            </a:fld>
            <a:endParaRPr lang="id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4812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68C0-23B4-4336-8EAF-CFEDD51D7A9D}" type="slidenum">
              <a:rPr lang="id-ID" smtClean="0">
                <a:solidFill>
                  <a:prstClr val="black"/>
                </a:solidFill>
              </a:rPr>
              <a:pPr/>
              <a:t>39</a:t>
            </a:fld>
            <a:endParaRPr lang="id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1868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68C0-23B4-4336-8EAF-CFEDD51D7A9D}" type="slidenum">
              <a:rPr lang="id-ID" smtClean="0">
                <a:solidFill>
                  <a:prstClr val="black"/>
                </a:solidFill>
              </a:rPr>
              <a:pPr/>
              <a:t>44</a:t>
            </a:fld>
            <a:endParaRPr lang="id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5539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7872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21CB-7ED4-415D-AE10-40236BC30F75}" type="slidenum">
              <a:rPr lang="id-ID" smtClean="0">
                <a:solidFill>
                  <a:prstClr val="black"/>
                </a:solidFill>
              </a:rPr>
              <a:pPr/>
              <a:t>77</a:t>
            </a:fld>
            <a:endParaRPr lang="id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51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B2F83A1-90CF-1A4C-9ECD-8E9494705CE8}" type="slidenum">
              <a:rPr lang="en-US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566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8C82D93-8BBD-4B36-8A08-56BEB76EE1D1}" type="slidenum">
              <a:rPr lang="id-ID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id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672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8F8D9CF-28E9-4B9B-8038-4F2FA6FC519C}" type="slidenum">
              <a:rPr lang="id-ID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id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254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438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84AFEC6-0917-44F0-970E-2887FB4AC679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id-ID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1253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89534C3-9417-45B2-8506-2B89B5638E67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id-ID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716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658001-7D87-413C-87E9-0EAE4A2D2842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id-ID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806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5B6138-2DFB-4996-B5E2-5B6680CB4E9C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id-ID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075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0534BF-D09C-4525-8E93-5336D7AFDEB4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id-ID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282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0ACA-7827-4C18-8BC3-D3F32F20671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556A-0729-463E-83DC-FDEDAFE81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225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0ACA-7827-4C18-8BC3-D3F32F20671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556A-0729-463E-83DC-FDEDAFE81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9100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33575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95753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5085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17323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1239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34198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8515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8972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89336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439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0ACA-7827-4C18-8BC3-D3F32F20671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556A-0729-463E-83DC-FDEDAFE81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56435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43322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76279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78970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47380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41490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907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4066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19624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14498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566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205BC1-09F1-4430-AAD4-D01A916AA46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73241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52712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17790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15249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52529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752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65897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8684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" y="3902076"/>
            <a:ext cx="4533900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</p:grpSp>
      <p:sp>
        <p:nvSpPr>
          <p:cNvPr id="64522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73250"/>
            <a:ext cx="103632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452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2202C-92DA-4B9A-8ADF-B61164AAC2C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28566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2C888-6F12-4B5D-8358-67BF77F2C31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89989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19F94-8FA6-4772-BE8C-F8309DCD5F3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278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61F63C-AD00-4192-A939-393CDA5335B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85801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E53A5-63D0-479C-9306-40EEFE47E4B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40955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C6B4C-AA9C-4A32-B5D3-2F573E42E99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51010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DA210-40F0-44DA-9BD2-658D62BDAB2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09695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2E8ED-2331-4DC8-A4E0-2A39E054780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78143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AA8FE-B856-400E-8D7C-3987FAF9788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65748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63E67-0C4C-46AA-BC34-EFE264A75DD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36378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F8377-11E8-4274-9980-F29DC65B6BD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80877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02014-D833-4241-B97C-8A762E58EAD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59480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4B51-1CA5-48D5-853D-E4058305336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99530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EA06D-DDC7-41F1-9B9A-8D004F7E08C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841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100576-4C08-475A-9F08-800108F13DE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6459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B7FEC-BDC0-4787-B861-66E46401A69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68491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A27B0-1568-4354-AD90-6CCCD172361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25856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Group 2"/>
          <p:cNvGrpSpPr>
            <a:grpSpLocks/>
          </p:cNvGrpSpPr>
          <p:nvPr/>
        </p:nvGrpSpPr>
        <p:grpSpPr bwMode="auto">
          <a:xfrm>
            <a:off x="1" y="3902076"/>
            <a:ext cx="4533900" cy="2949575"/>
            <a:chOff x="0" y="2458"/>
            <a:chExt cx="2142" cy="1858"/>
          </a:xfrm>
        </p:grpSpPr>
        <p:sp>
          <p:nvSpPr>
            <p:cNvPr id="6451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451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451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451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451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452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452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64522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73250"/>
            <a:ext cx="10363200" cy="155575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6452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64524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4525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4526" name="Rectangle 1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4D8045D-FF7E-4013-885D-F04DA58C284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126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13821-2C11-48C5-A900-6C55DF00F06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10356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19AB7-02C4-4FA6-8170-DB2140AC009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98523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54918F-15BF-4436-BDA2-33E98CB23BE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87154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F1ACD-942E-4602-80CF-A343C68EBE0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75968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3A080-DF3C-4441-8375-8F8822F8FEF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39941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EF7C7-64D1-48B9-BF46-EEA9317F61E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78633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2A84A1-E39F-4FE3-822D-7EBA6193BD6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7061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F35AF-7DF9-4C50-881A-9B01037AED5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58600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E1A5F-CB04-4DD3-8A45-3468C557711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21239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59342-23FB-4541-A9F2-D8FA4F4BDE2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18145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0CC02-02DC-4825-860C-35A406C044E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89952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3D438DDD-1BA5-4291-81F6-013916713FD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76833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81681850-D3AD-44C2-AE0E-1E47335F4557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20649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F454AC64-7CEE-4CA1-B850-8D5E9B05D87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03384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Online Image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D7C36D1C-49A3-4EAC-801F-05A4F6BCDFA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56415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6C01C-5E8B-401E-B4A4-55801E171E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B2395-92AF-41ED-A519-7CD450706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60353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98DBC-D1D4-4727-8988-4338057FB71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9FF25-2397-45F2-845C-1815E6BCC5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44661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D4F91-5815-45A6-AA2F-82EA6C98D45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33B5E-801D-498E-B31C-364164D70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894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240CA-DB71-4060-9961-399496F48BE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44804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C6E97-AB8C-4857-8D92-84917DA3CDA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12695-12A2-409A-8744-17098BE5D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27712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7B118-CCA8-41D4-9576-4BB4B565CDE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1AE13-7098-4148-8B9C-7D04673FCE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28723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F9AC8-50C8-4AE5-BEDD-6982D960A9A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84B9D-F9AB-4A18-94AF-1FB789D861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75370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87EDE-94B0-4A72-8329-9A167607252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008A6-9CE7-49EB-81CA-34F3E8B3C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02411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5560D-7BCF-4C41-8825-970D704EE6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C4F0D-9D2C-478F-8789-21FFB5288A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4235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49F2C-DAC0-4A6D-8C9D-EA5AD2E574B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33F49-8DD1-4B0D-8497-E31513EECD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0434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C20C7-A641-462B-9CF9-16B9C787BB8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B7566-9961-4B07-B740-39A3CB9D4E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1441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8B83B-7E8D-41D1-81A4-244D2A7BA09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B8F35-C069-4BEB-8E48-514663D29D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75765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66751" y="500064"/>
            <a:ext cx="10972800" cy="84070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Rounded MT Bold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Slide Number Placeholder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 algn="ctr" eaLnBrk="0" hangingPunct="0">
              <a:defRPr smtClean="0"/>
            </a:lvl1pPr>
          </a:lstStyle>
          <a:p>
            <a:pPr>
              <a:defRPr/>
            </a:pPr>
            <a:fld id="{FF9BB23B-2E2F-4D4A-99AC-6E1BC261EF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2"/>
          <p:cNvSpPr>
            <a:spLocks noGrp="1" noChangeArrowheads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algn="ctr" eaLnBrk="0" hangingPunct="0"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262011"/>
      </p:ext>
    </p:extLst>
  </p:cSld>
  <p:clrMapOvr>
    <a:masterClrMapping/>
  </p:clrMapOvr>
  <p:transition spd="med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666751" y="500064"/>
            <a:ext cx="10972800" cy="84070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 Rounded MT Bold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Slide Number Placeholder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 algn="ctr" eaLnBrk="0" hangingPunct="0">
              <a:defRPr smtClean="0"/>
            </a:lvl1pPr>
          </a:lstStyle>
          <a:p>
            <a:pPr>
              <a:defRPr/>
            </a:pPr>
            <a:fld id="{FB3AC25F-05B0-4A6A-96FB-9D3740660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algn="ctr" eaLnBrk="0" hangingPunct="0"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4826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52E87-882E-49B8-8E8A-3202594A4DE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24717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D9C20-7C21-495E-98C5-96D86282E7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ECF21-E7AD-474B-9210-2A095AFBDD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08668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D9C20-7C21-495E-98C5-96D86282E7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ECF21-E7AD-474B-9210-2A095AFBDD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06367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D9C20-7C21-495E-98C5-96D86282E7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ECF21-E7AD-474B-9210-2A095AFBDD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67353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D9C20-7C21-495E-98C5-96D86282E7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ECF21-E7AD-474B-9210-2A095AFBDD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93434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D9C20-7C21-495E-98C5-96D86282E7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ECF21-E7AD-474B-9210-2A095AFBDD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1673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D9C20-7C21-495E-98C5-96D86282E7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ECF21-E7AD-474B-9210-2A095AFBDD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52823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D9C20-7C21-495E-98C5-96D86282E7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ECF21-E7AD-474B-9210-2A095AFBDD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45826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D9C20-7C21-495E-98C5-96D86282E7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ECF21-E7AD-474B-9210-2A095AFBDD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963900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D9C20-7C21-495E-98C5-96D86282E7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ECF21-E7AD-474B-9210-2A095AFBDD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36599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D9C20-7C21-495E-98C5-96D86282E7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ECF21-E7AD-474B-9210-2A095AFBDD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8515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35B601-FB1B-416E-B913-390CD7934B6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26851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D9C20-7C21-495E-98C5-96D86282E7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ECF21-E7AD-474B-9210-2A095AFBDD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59575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6" name="Group 2"/>
          <p:cNvGrpSpPr>
            <a:grpSpLocks/>
          </p:cNvGrpSpPr>
          <p:nvPr/>
        </p:nvGrpSpPr>
        <p:grpSpPr bwMode="auto">
          <a:xfrm>
            <a:off x="0" y="1"/>
            <a:ext cx="12192000" cy="6918325"/>
            <a:chOff x="0" y="0"/>
            <a:chExt cx="5760" cy="4358"/>
          </a:xfrm>
        </p:grpSpPr>
        <p:sp>
          <p:nvSpPr>
            <p:cNvPr id="57347" name="Rectangle 3"/>
            <p:cNvSpPr>
              <a:spLocks noChangeArrowheads="1"/>
            </p:cNvSpPr>
            <p:nvPr/>
          </p:nvSpPr>
          <p:spPr bwMode="invGray">
            <a:xfrm>
              <a:off x="5533" y="280"/>
              <a:ext cx="227" cy="198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7348" name="Freeform 4"/>
            <p:cNvSpPr>
              <a:spLocks/>
            </p:cNvSpPr>
            <p:nvPr/>
          </p:nvSpPr>
          <p:spPr bwMode="invGray">
            <a:xfrm>
              <a:off x="0" y="0"/>
              <a:ext cx="5760" cy="1344"/>
            </a:xfrm>
            <a:custGeom>
              <a:avLst/>
              <a:gdLst>
                <a:gd name="T0" fmla="*/ 0 w 5760"/>
                <a:gd name="T1" fmla="*/ 0 h 1104"/>
                <a:gd name="T2" fmla="*/ 5760 w 5760"/>
                <a:gd name="T3" fmla="*/ 0 h 1104"/>
                <a:gd name="T4" fmla="*/ 5760 w 5760"/>
                <a:gd name="T5" fmla="*/ 720 h 1104"/>
                <a:gd name="T6" fmla="*/ 3600 w 5760"/>
                <a:gd name="T7" fmla="*/ 624 h 1104"/>
                <a:gd name="T8" fmla="*/ 0 w 5760"/>
                <a:gd name="T9" fmla="*/ 1000 h 1104"/>
                <a:gd name="T10" fmla="*/ 0 w 5760"/>
                <a:gd name="T1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0" h="1104">
                  <a:moveTo>
                    <a:pt x="0" y="0"/>
                  </a:moveTo>
                  <a:lnTo>
                    <a:pt x="5760" y="0"/>
                  </a:lnTo>
                  <a:lnTo>
                    <a:pt x="5760" y="720"/>
                  </a:lnTo>
                  <a:cubicBezTo>
                    <a:pt x="5400" y="824"/>
                    <a:pt x="4560" y="577"/>
                    <a:pt x="3600" y="624"/>
                  </a:cubicBezTo>
                  <a:cubicBezTo>
                    <a:pt x="2640" y="671"/>
                    <a:pt x="600" y="1104"/>
                    <a:pt x="0" y="100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7349" name="Freeform 5"/>
            <p:cNvSpPr>
              <a:spLocks/>
            </p:cNvSpPr>
            <p:nvPr/>
          </p:nvSpPr>
          <p:spPr bwMode="invGray">
            <a:xfrm>
              <a:off x="0" y="733"/>
              <a:ext cx="5760" cy="3587"/>
            </a:xfrm>
            <a:custGeom>
              <a:avLst/>
              <a:gdLst>
                <a:gd name="T0" fmla="*/ 0 w 5760"/>
                <a:gd name="T1" fmla="*/ 582 h 3587"/>
                <a:gd name="T2" fmla="*/ 2640 w 5760"/>
                <a:gd name="T3" fmla="*/ 267 h 3587"/>
                <a:gd name="T4" fmla="*/ 3373 w 5760"/>
                <a:gd name="T5" fmla="*/ 160 h 3587"/>
                <a:gd name="T6" fmla="*/ 5760 w 5760"/>
                <a:gd name="T7" fmla="*/ 358 h 3587"/>
                <a:gd name="T8" fmla="*/ 5760 w 5760"/>
                <a:gd name="T9" fmla="*/ 3587 h 3587"/>
                <a:gd name="T10" fmla="*/ 0 w 5760"/>
                <a:gd name="T11" fmla="*/ 3587 h 3587"/>
                <a:gd name="T12" fmla="*/ 0 w 5760"/>
                <a:gd name="T13" fmla="*/ 582 h 3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60" h="3587">
                  <a:moveTo>
                    <a:pt x="0" y="582"/>
                  </a:moveTo>
                  <a:cubicBezTo>
                    <a:pt x="1027" y="680"/>
                    <a:pt x="1960" y="387"/>
                    <a:pt x="2640" y="267"/>
                  </a:cubicBezTo>
                  <a:cubicBezTo>
                    <a:pt x="2640" y="267"/>
                    <a:pt x="3268" y="180"/>
                    <a:pt x="3373" y="160"/>
                  </a:cubicBezTo>
                  <a:cubicBezTo>
                    <a:pt x="4120" y="0"/>
                    <a:pt x="5280" y="358"/>
                    <a:pt x="5760" y="358"/>
                  </a:cubicBezTo>
                  <a:lnTo>
                    <a:pt x="5760" y="3587"/>
                  </a:lnTo>
                  <a:lnTo>
                    <a:pt x="0" y="3587"/>
                  </a:lnTo>
                  <a:cubicBezTo>
                    <a:pt x="0" y="3587"/>
                    <a:pt x="0" y="582"/>
                    <a:pt x="0" y="582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7350" name="Freeform 6"/>
            <p:cNvSpPr>
              <a:spLocks/>
            </p:cNvSpPr>
            <p:nvPr/>
          </p:nvSpPr>
          <p:spPr bwMode="invGray">
            <a:xfrm>
              <a:off x="0" y="184"/>
              <a:ext cx="5760" cy="538"/>
            </a:xfrm>
            <a:custGeom>
              <a:avLst/>
              <a:gdLst>
                <a:gd name="T0" fmla="*/ 0 w 5760"/>
                <a:gd name="T1" fmla="*/ 163 h 538"/>
                <a:gd name="T2" fmla="*/ 0 w 5760"/>
                <a:gd name="T3" fmla="*/ 403 h 538"/>
                <a:gd name="T4" fmla="*/ 1773 w 5760"/>
                <a:gd name="T5" fmla="*/ 443 h 538"/>
                <a:gd name="T6" fmla="*/ 4573 w 5760"/>
                <a:gd name="T7" fmla="*/ 176 h 538"/>
                <a:gd name="T8" fmla="*/ 5760 w 5760"/>
                <a:gd name="T9" fmla="*/ 536 h 538"/>
                <a:gd name="T10" fmla="*/ 5760 w 5760"/>
                <a:gd name="T11" fmla="*/ 163 h 538"/>
                <a:gd name="T12" fmla="*/ 4560 w 5760"/>
                <a:gd name="T13" fmla="*/ 29 h 538"/>
                <a:gd name="T14" fmla="*/ 1987 w 5760"/>
                <a:gd name="T15" fmla="*/ 336 h 538"/>
                <a:gd name="T16" fmla="*/ 0 w 5760"/>
                <a:gd name="T17" fmla="*/ 163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0" h="538">
                  <a:moveTo>
                    <a:pt x="0" y="163"/>
                  </a:moveTo>
                  <a:lnTo>
                    <a:pt x="0" y="403"/>
                  </a:lnTo>
                  <a:cubicBezTo>
                    <a:pt x="295" y="450"/>
                    <a:pt x="1011" y="481"/>
                    <a:pt x="1773" y="443"/>
                  </a:cubicBezTo>
                  <a:cubicBezTo>
                    <a:pt x="2535" y="405"/>
                    <a:pt x="3909" y="161"/>
                    <a:pt x="4573" y="176"/>
                  </a:cubicBezTo>
                  <a:cubicBezTo>
                    <a:pt x="5237" y="191"/>
                    <a:pt x="5562" y="538"/>
                    <a:pt x="5760" y="536"/>
                  </a:cubicBezTo>
                  <a:lnTo>
                    <a:pt x="5760" y="163"/>
                  </a:lnTo>
                  <a:cubicBezTo>
                    <a:pt x="5560" y="79"/>
                    <a:pt x="5189" y="0"/>
                    <a:pt x="4560" y="29"/>
                  </a:cubicBezTo>
                  <a:cubicBezTo>
                    <a:pt x="3931" y="58"/>
                    <a:pt x="2747" y="314"/>
                    <a:pt x="1987" y="336"/>
                  </a:cubicBezTo>
                  <a:cubicBezTo>
                    <a:pt x="1227" y="358"/>
                    <a:pt x="414" y="199"/>
                    <a:pt x="0" y="1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7351" name="Freeform 7"/>
            <p:cNvSpPr>
              <a:spLocks/>
            </p:cNvSpPr>
            <p:nvPr/>
          </p:nvSpPr>
          <p:spPr bwMode="hidden">
            <a:xfrm>
              <a:off x="0" y="1515"/>
              <a:ext cx="5760" cy="674"/>
            </a:xfrm>
            <a:custGeom>
              <a:avLst/>
              <a:gdLst>
                <a:gd name="T0" fmla="*/ 0 w 5760"/>
                <a:gd name="T1" fmla="*/ 246 h 674"/>
                <a:gd name="T2" fmla="*/ 0 w 5760"/>
                <a:gd name="T3" fmla="*/ 406 h 674"/>
                <a:gd name="T4" fmla="*/ 1280 w 5760"/>
                <a:gd name="T5" fmla="*/ 645 h 674"/>
                <a:gd name="T6" fmla="*/ 1627 w 5760"/>
                <a:gd name="T7" fmla="*/ 580 h 674"/>
                <a:gd name="T8" fmla="*/ 4493 w 5760"/>
                <a:gd name="T9" fmla="*/ 113 h 674"/>
                <a:gd name="T10" fmla="*/ 5760 w 5760"/>
                <a:gd name="T11" fmla="*/ 606 h 674"/>
                <a:gd name="T12" fmla="*/ 5760 w 5760"/>
                <a:gd name="T13" fmla="*/ 233 h 674"/>
                <a:gd name="T14" fmla="*/ 4040 w 5760"/>
                <a:gd name="T15" fmla="*/ 33 h 674"/>
                <a:gd name="T16" fmla="*/ 1093 w 5760"/>
                <a:gd name="T17" fmla="*/ 433 h 674"/>
                <a:gd name="T18" fmla="*/ 0 w 5760"/>
                <a:gd name="T19" fmla="*/ 246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60" h="674">
                  <a:moveTo>
                    <a:pt x="0" y="246"/>
                  </a:moveTo>
                  <a:lnTo>
                    <a:pt x="0" y="406"/>
                  </a:lnTo>
                  <a:cubicBezTo>
                    <a:pt x="213" y="463"/>
                    <a:pt x="1009" y="616"/>
                    <a:pt x="1280" y="645"/>
                  </a:cubicBezTo>
                  <a:cubicBezTo>
                    <a:pt x="1551" y="674"/>
                    <a:pt x="1092" y="669"/>
                    <a:pt x="1627" y="580"/>
                  </a:cubicBezTo>
                  <a:cubicBezTo>
                    <a:pt x="2162" y="491"/>
                    <a:pt x="3804" y="109"/>
                    <a:pt x="4493" y="113"/>
                  </a:cubicBezTo>
                  <a:cubicBezTo>
                    <a:pt x="5182" y="117"/>
                    <a:pt x="5549" y="586"/>
                    <a:pt x="5760" y="606"/>
                  </a:cubicBezTo>
                  <a:lnTo>
                    <a:pt x="5760" y="233"/>
                  </a:lnTo>
                  <a:cubicBezTo>
                    <a:pt x="5471" y="158"/>
                    <a:pt x="4818" y="0"/>
                    <a:pt x="4040" y="33"/>
                  </a:cubicBezTo>
                  <a:cubicBezTo>
                    <a:pt x="3262" y="66"/>
                    <a:pt x="1766" y="398"/>
                    <a:pt x="1093" y="433"/>
                  </a:cubicBezTo>
                  <a:cubicBezTo>
                    <a:pt x="420" y="468"/>
                    <a:pt x="228" y="285"/>
                    <a:pt x="0" y="24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7352" name="Freeform 8"/>
            <p:cNvSpPr>
              <a:spLocks/>
            </p:cNvSpPr>
            <p:nvPr/>
          </p:nvSpPr>
          <p:spPr bwMode="white">
            <a:xfrm>
              <a:off x="1560" y="959"/>
              <a:ext cx="4200" cy="3361"/>
            </a:xfrm>
            <a:custGeom>
              <a:avLst/>
              <a:gdLst>
                <a:gd name="T0" fmla="*/ 0 w 4200"/>
                <a:gd name="T1" fmla="*/ 3361 h 3361"/>
                <a:gd name="T2" fmla="*/ 1054 w 4200"/>
                <a:gd name="T3" fmla="*/ 295 h 3361"/>
                <a:gd name="T4" fmla="*/ 4200 w 4200"/>
                <a:gd name="T5" fmla="*/ 1588 h 3361"/>
                <a:gd name="T6" fmla="*/ 4200 w 4200"/>
                <a:gd name="T7" fmla="*/ 2028 h 3361"/>
                <a:gd name="T8" fmla="*/ 1200 w 4200"/>
                <a:gd name="T9" fmla="*/ 442 h 3361"/>
                <a:gd name="T10" fmla="*/ 347 w 4200"/>
                <a:gd name="T11" fmla="*/ 3361 h 3361"/>
                <a:gd name="T12" fmla="*/ 0 w 4200"/>
                <a:gd name="T13" fmla="*/ 3361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00" h="3361">
                  <a:moveTo>
                    <a:pt x="0" y="3361"/>
                  </a:moveTo>
                  <a:cubicBezTo>
                    <a:pt x="118" y="2850"/>
                    <a:pt x="354" y="590"/>
                    <a:pt x="1054" y="295"/>
                  </a:cubicBezTo>
                  <a:cubicBezTo>
                    <a:pt x="1754" y="0"/>
                    <a:pt x="3676" y="1299"/>
                    <a:pt x="4200" y="1588"/>
                  </a:cubicBezTo>
                  <a:lnTo>
                    <a:pt x="4200" y="2028"/>
                  </a:lnTo>
                  <a:cubicBezTo>
                    <a:pt x="3700" y="1837"/>
                    <a:pt x="1842" y="220"/>
                    <a:pt x="1200" y="442"/>
                  </a:cubicBezTo>
                  <a:cubicBezTo>
                    <a:pt x="558" y="664"/>
                    <a:pt x="547" y="2875"/>
                    <a:pt x="347" y="3361"/>
                  </a:cubicBezTo>
                  <a:lnTo>
                    <a:pt x="0" y="336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7353" name="Freeform 9"/>
            <p:cNvSpPr>
              <a:spLocks/>
            </p:cNvSpPr>
            <p:nvPr/>
          </p:nvSpPr>
          <p:spPr bwMode="invGray">
            <a:xfrm>
              <a:off x="0" y="2169"/>
              <a:ext cx="5760" cy="1925"/>
            </a:xfrm>
            <a:custGeom>
              <a:avLst/>
              <a:gdLst>
                <a:gd name="T0" fmla="*/ 0 w 5760"/>
                <a:gd name="T1" fmla="*/ 804 h 1925"/>
                <a:gd name="T2" fmla="*/ 0 w 5760"/>
                <a:gd name="T3" fmla="*/ 991 h 1925"/>
                <a:gd name="T4" fmla="*/ 1547 w 5760"/>
                <a:gd name="T5" fmla="*/ 1818 h 1925"/>
                <a:gd name="T6" fmla="*/ 3253 w 5760"/>
                <a:gd name="T7" fmla="*/ 351 h 1925"/>
                <a:gd name="T8" fmla="*/ 5760 w 5760"/>
                <a:gd name="T9" fmla="*/ 1537 h 1925"/>
                <a:gd name="T10" fmla="*/ 5760 w 5760"/>
                <a:gd name="T11" fmla="*/ 1151 h 1925"/>
                <a:gd name="T12" fmla="*/ 3240 w 5760"/>
                <a:gd name="T13" fmla="*/ 84 h 1925"/>
                <a:gd name="T14" fmla="*/ 1573 w 5760"/>
                <a:gd name="T15" fmla="*/ 1671 h 1925"/>
                <a:gd name="T16" fmla="*/ 0 w 5760"/>
                <a:gd name="T17" fmla="*/ 804 h 1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0" h="1925">
                  <a:moveTo>
                    <a:pt x="0" y="804"/>
                  </a:moveTo>
                  <a:lnTo>
                    <a:pt x="0" y="991"/>
                  </a:lnTo>
                  <a:cubicBezTo>
                    <a:pt x="258" y="1160"/>
                    <a:pt x="1005" y="1925"/>
                    <a:pt x="1547" y="1818"/>
                  </a:cubicBezTo>
                  <a:cubicBezTo>
                    <a:pt x="2089" y="1711"/>
                    <a:pt x="2551" y="398"/>
                    <a:pt x="3253" y="351"/>
                  </a:cubicBezTo>
                  <a:cubicBezTo>
                    <a:pt x="3955" y="304"/>
                    <a:pt x="5342" y="1404"/>
                    <a:pt x="5760" y="1537"/>
                  </a:cubicBezTo>
                  <a:lnTo>
                    <a:pt x="5760" y="1151"/>
                  </a:lnTo>
                  <a:cubicBezTo>
                    <a:pt x="5405" y="1124"/>
                    <a:pt x="3982" y="0"/>
                    <a:pt x="3240" y="84"/>
                  </a:cubicBezTo>
                  <a:cubicBezTo>
                    <a:pt x="2542" y="171"/>
                    <a:pt x="2113" y="1551"/>
                    <a:pt x="1573" y="1671"/>
                  </a:cubicBezTo>
                  <a:cubicBezTo>
                    <a:pt x="1033" y="1791"/>
                    <a:pt x="262" y="826"/>
                    <a:pt x="0" y="80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7354" name="Freeform 10"/>
            <p:cNvSpPr>
              <a:spLocks/>
            </p:cNvSpPr>
            <p:nvPr/>
          </p:nvSpPr>
          <p:spPr bwMode="white">
            <a:xfrm>
              <a:off x="0" y="2238"/>
              <a:ext cx="3929" cy="2120"/>
            </a:xfrm>
            <a:custGeom>
              <a:avLst/>
              <a:gdLst>
                <a:gd name="T0" fmla="*/ 0 w 4196"/>
                <a:gd name="T1" fmla="*/ 415 h 2120"/>
                <a:gd name="T2" fmla="*/ 0 w 4196"/>
                <a:gd name="T3" fmla="*/ 508 h 2120"/>
                <a:gd name="T4" fmla="*/ 1933 w 4196"/>
                <a:gd name="T5" fmla="*/ 229 h 2120"/>
                <a:gd name="T6" fmla="*/ 3920 w 4196"/>
                <a:gd name="T7" fmla="*/ 1055 h 2120"/>
                <a:gd name="T8" fmla="*/ 3587 w 4196"/>
                <a:gd name="T9" fmla="*/ 2082 h 2120"/>
                <a:gd name="T10" fmla="*/ 3947 w 4196"/>
                <a:gd name="T11" fmla="*/ 829 h 2120"/>
                <a:gd name="T12" fmla="*/ 2253 w 4196"/>
                <a:gd name="T13" fmla="*/ 69 h 2120"/>
                <a:gd name="T14" fmla="*/ 0 w 4196"/>
                <a:gd name="T15" fmla="*/ 415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6" h="2120">
                  <a:moveTo>
                    <a:pt x="0" y="415"/>
                  </a:moveTo>
                  <a:lnTo>
                    <a:pt x="0" y="508"/>
                  </a:lnTo>
                  <a:cubicBezTo>
                    <a:pt x="160" y="577"/>
                    <a:pt x="1280" y="138"/>
                    <a:pt x="1933" y="229"/>
                  </a:cubicBezTo>
                  <a:cubicBezTo>
                    <a:pt x="2586" y="320"/>
                    <a:pt x="3644" y="746"/>
                    <a:pt x="3920" y="1055"/>
                  </a:cubicBezTo>
                  <a:cubicBezTo>
                    <a:pt x="4196" y="1364"/>
                    <a:pt x="3583" y="2120"/>
                    <a:pt x="3587" y="2082"/>
                  </a:cubicBezTo>
                  <a:lnTo>
                    <a:pt x="3947" y="829"/>
                  </a:lnTo>
                  <a:cubicBezTo>
                    <a:pt x="3725" y="494"/>
                    <a:pt x="2911" y="138"/>
                    <a:pt x="2253" y="69"/>
                  </a:cubicBezTo>
                  <a:cubicBezTo>
                    <a:pt x="1595" y="0"/>
                    <a:pt x="469" y="343"/>
                    <a:pt x="0" y="4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</p:grpSp>
      <p:sp>
        <p:nvSpPr>
          <p:cNvPr id="5735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5735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quarter" idx="2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0"/>
              </a:spcBef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0"/>
              </a:spcBef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0"/>
              </a:spcBef>
              <a:defRPr/>
            </a:lvl1pPr>
          </a:lstStyle>
          <a:p>
            <a:fld id="{FB570729-FE1B-4FC7-9276-C935D9DA929A}" type="slidenum">
              <a:rPr lang="en-US" altLang="en-US">
                <a:solidFill>
                  <a:srgbClr val="FFFFCC"/>
                </a:solidFill>
              </a:rPr>
              <a:pPr/>
              <a:t>‹#›</a:t>
            </a:fld>
            <a:endParaRPr lang="en-US" alt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25689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678A6E-5FDB-4963-8B7B-60E21ABED546}" type="slidenum">
              <a:rPr lang="en-US" altLang="en-US">
                <a:solidFill>
                  <a:srgbClr val="FFFFCC"/>
                </a:solidFill>
              </a:rPr>
              <a:pPr/>
              <a:t>‹#›</a:t>
            </a:fld>
            <a:endParaRPr lang="en-US" alt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2284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ECD53-701A-4956-8B8A-E252B560A97E}" type="slidenum">
              <a:rPr lang="en-US" altLang="en-US">
                <a:solidFill>
                  <a:srgbClr val="FFFFCC"/>
                </a:solidFill>
              </a:rPr>
              <a:pPr/>
              <a:t>‹#›</a:t>
            </a:fld>
            <a:endParaRPr lang="en-US" alt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17008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58224E-D775-4D85-A003-732931522AA4}" type="slidenum">
              <a:rPr lang="en-US" altLang="en-US">
                <a:solidFill>
                  <a:srgbClr val="FFFFCC"/>
                </a:solidFill>
              </a:rPr>
              <a:pPr/>
              <a:t>‹#›</a:t>
            </a:fld>
            <a:endParaRPr lang="en-US" alt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64348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32D3D-1FD8-4F00-8B81-1EDAF2EAA405}" type="slidenum">
              <a:rPr lang="en-US" altLang="en-US">
                <a:solidFill>
                  <a:srgbClr val="FFFFCC"/>
                </a:solidFill>
              </a:rPr>
              <a:pPr/>
              <a:t>‹#›</a:t>
            </a:fld>
            <a:endParaRPr lang="en-US" alt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982104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A4A085-ABB9-44DC-B117-6F55C6E3135D}" type="slidenum">
              <a:rPr lang="en-US" altLang="en-US">
                <a:solidFill>
                  <a:srgbClr val="FFFFCC"/>
                </a:solidFill>
              </a:rPr>
              <a:pPr/>
              <a:t>‹#›</a:t>
            </a:fld>
            <a:endParaRPr lang="en-US" alt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318890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70CA7B-E987-42BB-83A6-3D33E7423FF0}" type="slidenum">
              <a:rPr lang="en-US" altLang="en-US">
                <a:solidFill>
                  <a:srgbClr val="FFFFCC"/>
                </a:solidFill>
              </a:rPr>
              <a:pPr/>
              <a:t>‹#›</a:t>
            </a:fld>
            <a:endParaRPr lang="en-US" alt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48255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453D8B-AA18-4488-ACCB-C1B78E238097}" type="slidenum">
              <a:rPr lang="en-US" altLang="en-US">
                <a:solidFill>
                  <a:srgbClr val="FFFFCC"/>
                </a:solidFill>
              </a:rPr>
              <a:pPr/>
              <a:t>‹#›</a:t>
            </a:fld>
            <a:endParaRPr lang="en-US" alt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99757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441E6-D8C1-444E-9007-6DC7188A8B54}" type="slidenum">
              <a:rPr lang="en-US" altLang="en-US">
                <a:solidFill>
                  <a:srgbClr val="FFFFCC"/>
                </a:solidFill>
              </a:rPr>
              <a:pPr/>
              <a:t>‹#›</a:t>
            </a:fld>
            <a:endParaRPr lang="en-US" alt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610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48AD9B-DE40-4234-A721-4FF05D28D35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66641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4F400E-A6E3-4DEB-AC85-AB811BA42D96}" type="slidenum">
              <a:rPr lang="en-US" altLang="en-US">
                <a:solidFill>
                  <a:srgbClr val="FFFFCC"/>
                </a:solidFill>
              </a:rPr>
              <a:pPr/>
              <a:t>‹#›</a:t>
            </a:fld>
            <a:endParaRPr lang="en-US" alt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79338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4E693-FFB2-41A2-9D30-E05F14E65C3B}" type="slidenum">
              <a:rPr lang="en-US" altLang="en-US">
                <a:solidFill>
                  <a:srgbClr val="FFFFCC"/>
                </a:solidFill>
              </a:rPr>
              <a:pPr/>
              <a:t>‹#›</a:t>
            </a:fld>
            <a:endParaRPr lang="en-US" alt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6309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15A63-154C-45ED-9098-774E257F0B1F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79162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F67C8-5F9E-4CD1-B946-B1CFC5B506A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05049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F317B-0A08-47EB-AC46-71917AE6BC0D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5109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5DC61-CCD1-4B0E-B395-AC367568455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497145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EF357-435B-4DE7-B710-92ED2F0F7F4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36536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4F7BA-308F-4540-88C3-D65A9B3DADCB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89978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C8C79-8DF1-425B-99FF-A31C7712CAE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781163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85A75-409F-447C-AAA8-D3753AF74C5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385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0ACA-7827-4C18-8BC3-D3F32F20671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556A-0729-463E-83DC-FDEDAFE81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4236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7E73C-B848-4246-A8B3-80BE0B00922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29381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96EF6-033A-4966-A788-A27BEAD44327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27201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E99B0-A919-4FEF-8808-A74E0245818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940311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1E2E7-7C9E-47A1-A3DE-A34368E8F02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62197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28A54-0398-4D9E-A82A-03797E0F8E4B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24556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95ED4-5451-4EBC-9445-570EF5F2A95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765979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AFE78-0628-4F80-BDF1-1869937ABA2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07/10/2014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721A-57E5-4B01-B53F-D21D15720808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837932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AFE78-0628-4F80-BDF1-1869937ABA2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07/10/2014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721A-57E5-4B01-B53F-D21D15720808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010837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AFE78-0628-4F80-BDF1-1869937ABA2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07/10/2014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721A-57E5-4B01-B53F-D21D15720808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45266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AFE78-0628-4F80-BDF1-1869937ABA2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07/10/2014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721A-57E5-4B01-B53F-D21D15720808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99004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AFE78-0628-4F80-BDF1-1869937ABA2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07/10/2014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721A-57E5-4B01-B53F-D21D15720808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9848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223356-4B5B-4A6A-B00E-0FC389DDB31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755896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AFE78-0628-4F80-BDF1-1869937ABA2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07/10/2014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721A-57E5-4B01-B53F-D21D15720808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81289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AFE78-0628-4F80-BDF1-1869937ABA2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07/10/2014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721A-57E5-4B01-B53F-D21D15720808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415654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AFE78-0628-4F80-BDF1-1869937ABA2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07/10/2014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721A-57E5-4B01-B53F-D21D15720808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391208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AFE78-0628-4F80-BDF1-1869937ABA2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07/10/2014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721A-57E5-4B01-B53F-D21D15720808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9218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AFE78-0628-4F80-BDF1-1869937ABA2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07/10/2014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721A-57E5-4B01-B53F-D21D15720808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818290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AFE78-0628-4F80-BDF1-1869937ABA2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07/10/2014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5721A-57E5-4B01-B53F-D21D15720808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1577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2FAC4775-DC1D-40F1-A7B1-5C57F5FE0FE8}" type="datetimeFigureOut">
              <a:rPr lang="en-US" smtClean="0">
                <a:solidFill>
                  <a:srgbClr val="242852"/>
                </a:solidFill>
              </a:rPr>
              <a:pPr/>
              <a:t>10/7/2014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A935DF64-B8E3-4355-8AFA-767609B991E4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219200" y="5048250"/>
            <a:ext cx="9753600" cy="895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219201" y="5048250"/>
            <a:ext cx="292100" cy="895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5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C4775-DC1D-40F1-A7B1-5C57F5FE0FE8}" type="datetimeFigureOut">
              <a:rPr lang="en-US" smtClean="0">
                <a:solidFill>
                  <a:srgbClr val="242852"/>
                </a:solidFill>
              </a:rPr>
              <a:pPr/>
              <a:t>10/7/2014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DF64-B8E3-4355-8AFA-767609B991E4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11982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2FAC4775-DC1D-40F1-A7B1-5C57F5FE0FE8}" type="datetimeFigureOut">
              <a:rPr lang="en-US" smtClean="0">
                <a:solidFill>
                  <a:srgbClr val="242852"/>
                </a:solidFill>
              </a:rPr>
              <a:pPr/>
              <a:t>10/7/2014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A935DF64-B8E3-4355-8AFA-767609B991E4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3847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C4775-DC1D-40F1-A7B1-5C57F5FE0FE8}" type="datetimeFigureOut">
              <a:rPr lang="en-US" smtClean="0">
                <a:solidFill>
                  <a:srgbClr val="242852"/>
                </a:solidFill>
              </a:rPr>
              <a:pPr/>
              <a:t>10/7/2014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DF64-B8E3-4355-8AFA-767609B991E4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3223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12DA9-9D7A-47D1-8992-61A3ECD804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205753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C4775-DC1D-40F1-A7B1-5C57F5FE0FE8}" type="datetimeFigureOut">
              <a:rPr lang="en-US" smtClean="0">
                <a:solidFill>
                  <a:srgbClr val="242852"/>
                </a:solidFill>
              </a:rPr>
              <a:pPr/>
              <a:t>10/7/2014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DF64-B8E3-4355-8AFA-767609B991E4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8370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C4775-DC1D-40F1-A7B1-5C57F5FE0FE8}" type="datetimeFigureOut">
              <a:rPr lang="en-US" smtClean="0">
                <a:solidFill>
                  <a:srgbClr val="242852"/>
                </a:solidFill>
              </a:rPr>
              <a:pPr/>
              <a:t>10/7/2014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DF64-B8E3-4355-8AFA-767609B991E4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691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C4775-DC1D-40F1-A7B1-5C57F5FE0FE8}" type="datetimeFigureOut">
              <a:rPr lang="en-US" smtClean="0">
                <a:solidFill>
                  <a:srgbClr val="242852"/>
                </a:solidFill>
              </a:rPr>
              <a:pPr/>
              <a:t>10/7/2014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DF64-B8E3-4355-8AFA-767609B991E4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276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C4775-DC1D-40F1-A7B1-5C57F5FE0FE8}" type="datetimeFigureOut">
              <a:rPr lang="en-US" smtClean="0">
                <a:solidFill>
                  <a:srgbClr val="242852"/>
                </a:solidFill>
              </a:rPr>
              <a:pPr/>
              <a:t>10/7/2014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DF64-B8E3-4355-8AFA-767609B991E4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2146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C4775-DC1D-40F1-A7B1-5C57F5FE0FE8}" type="datetimeFigureOut">
              <a:rPr lang="en-US" smtClean="0">
                <a:solidFill>
                  <a:srgbClr val="ACCBF9"/>
                </a:solidFill>
              </a:rPr>
              <a:pPr/>
              <a:t>10/7/2014</a:t>
            </a:fld>
            <a:endParaRPr lang="en-US">
              <a:solidFill>
                <a:srgbClr val="ACCBF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ACCBF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DF64-B8E3-4355-8AFA-767609B991E4}" type="slidenum">
              <a:rPr lang="en-US" smtClean="0">
                <a:solidFill>
                  <a:srgbClr val="ACCBF9"/>
                </a:solidFill>
              </a:rPr>
              <a:pPr/>
              <a:t>‹#›</a:t>
            </a:fld>
            <a:endParaRPr lang="en-US">
              <a:solidFill>
                <a:srgbClr val="ACCBF9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3100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C4775-DC1D-40F1-A7B1-5C57F5FE0FE8}" type="datetimeFigureOut">
              <a:rPr lang="en-US" smtClean="0">
                <a:solidFill>
                  <a:srgbClr val="242852"/>
                </a:solidFill>
              </a:rPr>
              <a:pPr/>
              <a:t>10/7/2014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DF64-B8E3-4355-8AFA-767609B991E4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437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C4775-DC1D-40F1-A7B1-5C57F5FE0FE8}" type="datetimeFigureOut">
              <a:rPr lang="en-US" smtClean="0">
                <a:solidFill>
                  <a:srgbClr val="242852"/>
                </a:solidFill>
              </a:rPr>
              <a:pPr/>
              <a:t>10/7/2014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DF64-B8E3-4355-8AFA-767609B991E4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89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A5F42-1A28-2B4B-8531-8C93569E3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C628D-1073-F744-90DD-8C1810C33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64594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A5F42-1A28-2B4B-8531-8C93569E3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C628D-1073-F744-90DD-8C1810C33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58067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A5F42-1A28-2B4B-8531-8C93569E3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C628D-1073-F744-90DD-8C1810C33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6873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2A9BE-BA8C-4EA9-864D-7E2E5CB3FF3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7A470-3BFF-4E72-AA44-8C5310D0E6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72558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A5F42-1A28-2B4B-8531-8C93569E3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C628D-1073-F744-90DD-8C1810C33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53273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A5F42-1A28-2B4B-8531-8C93569E3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C628D-1073-F744-90DD-8C1810C33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735368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A5F42-1A28-2B4B-8531-8C93569E3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C628D-1073-F744-90DD-8C1810C33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55549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A5F42-1A28-2B4B-8531-8C93569E3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C628D-1073-F744-90DD-8C1810C33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70635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A5F42-1A28-2B4B-8531-8C93569E3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C628D-1073-F744-90DD-8C1810C33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236785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A5F42-1A28-2B4B-8531-8C93569E3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C628D-1073-F744-90DD-8C1810C33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13955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A5F42-1A28-2B4B-8531-8C93569E3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C628D-1073-F744-90DD-8C1810C33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053932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A5F42-1A28-2B4B-8531-8C93569E3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C628D-1073-F744-90DD-8C1810C33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578928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EB571-E2F8-4D37-9A2C-3A9AA05A5230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754283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B464-CA29-4B37-8B58-001E38C82B17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9079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4A4C-13D7-40AF-8F88-86DA04A4FCC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B6A842-2B13-4068-84E2-AF059E5209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57549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84B8E-A59D-4708-9868-1923352A9BFE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005034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0E35-E773-4A5B-91F2-6FB29ED53F71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51631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F42E2-9A2C-45B0-8C82-C6CCEF0AA1A8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436450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8C2F-E866-48F7-B5B3-0F0039EC6A31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731932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0C9B-4E69-44AC-99F8-C472BBAD3366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091497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E713-902F-4B71-9519-67FEF932DACD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91072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25BD7-86AC-4065-ABC0-3951E7C7954F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760147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9FF8-6C2A-4FEE-AC8E-4359782CD18B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484013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53EF-CDB7-4F7A-B918-AC7311ADED37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429369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EB571-E2F8-4D37-9A2C-3A9AA05A5230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7554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26DE8-5532-4D14-89B4-2D3CDAF1637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B6612-684C-4E5E-B543-492045A3C56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935486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B464-CA29-4B37-8B58-001E38C82B17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54139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84B8E-A59D-4708-9868-1923352A9BFE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28218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0E35-E773-4A5B-91F2-6FB29ED53F71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570806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F42E2-9A2C-45B0-8C82-C6CCEF0AA1A8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206290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8C2F-E866-48F7-B5B3-0F0039EC6A31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02820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0C9B-4E69-44AC-99F8-C472BBAD3366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075294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E713-902F-4B71-9519-67FEF932DACD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515910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25BD7-86AC-4065-ABC0-3951E7C7954F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764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9FF8-6C2A-4FEE-AC8E-4359782CD18B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539061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53EF-CDB7-4F7A-B918-AC7311ADED37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9125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67A24-D61E-4577-ABB2-75AE09DF796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D139CA-5D50-4D11-80D7-812561171D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508400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EB571-E2F8-4D37-9A2C-3A9AA05A5230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703436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B464-CA29-4B37-8B58-001E38C82B17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784176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84B8E-A59D-4708-9868-1923352A9BFE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921990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0E35-E773-4A5B-91F2-6FB29ED53F71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718123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F42E2-9A2C-45B0-8C82-C6CCEF0AA1A8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36310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8C2F-E866-48F7-B5B3-0F0039EC6A31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965147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0C9B-4E69-44AC-99F8-C472BBAD3366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968823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E713-902F-4B71-9519-67FEF932DACD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010412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25BD7-86AC-4065-ABC0-3951E7C7954F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865177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9FF8-6C2A-4FEE-AC8E-4359782CD18B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3000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9776E-9C47-45B3-AA8F-3DDFDADE92B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800AA4-0885-49C0-95AE-C916A17B43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955928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53EF-CDB7-4F7A-B918-AC7311ADED37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582679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EB571-E2F8-4D37-9A2C-3A9AA05A5230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7207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B464-CA29-4B37-8B58-001E38C82B17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888914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84B8E-A59D-4708-9868-1923352A9BFE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79173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0E35-E773-4A5B-91F2-6FB29ED53F71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86551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F42E2-9A2C-45B0-8C82-C6CCEF0AA1A8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50555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8C2F-E866-48F7-B5B3-0F0039EC6A31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940485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0C9B-4E69-44AC-99F8-C472BBAD3366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562587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E713-902F-4B71-9519-67FEF932DACD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233082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25BD7-86AC-4065-ABC0-3951E7C7954F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6138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50F0A-89BB-4862-A803-7101D818736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0F6B25-E59D-46FF-AE90-696BF0828D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758281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9FF8-6C2A-4FEE-AC8E-4359782CD18B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003771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53EF-CDB7-4F7A-B918-AC7311ADED37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4252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B6FFE-7F05-47FF-9DA7-A28047E57A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09BDF-856F-4492-9019-E863609671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64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0ACA-7827-4C18-8BC3-D3F32F20671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556A-0729-463E-83DC-FDEDAFE81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5385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7DCE4-3E2A-4275-806A-892D744B45D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823DB-9717-43AC-9E90-CD8182460D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2721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49C6B-B545-474A-8D6C-F1EDA86197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EF1CB-A274-4EDD-AF5D-030B87ADB5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3672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A1378-9BC2-47C0-B093-7B7E24458FA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2319B-6034-4173-9CF9-19A72619D3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2802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3FCD3-2035-4DDE-BC3D-A4C6FD4332C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7E2840-DC82-42F4-AE2E-3157C91D4E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8423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ADC3B-38D9-4A43-A389-9C86165618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89CC-EB24-44CC-85EA-EFF8817F91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8312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ADC3B-38D9-4A43-A389-9C86165618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89CC-EB24-44CC-85EA-EFF8817F91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0342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ADC3B-38D9-4A43-A389-9C86165618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89CC-EB24-44CC-85EA-EFF8817F91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7765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ADC3B-38D9-4A43-A389-9C86165618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89CC-EB24-44CC-85EA-EFF8817F91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7130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ADC3B-38D9-4A43-A389-9C86165618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89CC-EB24-44CC-85EA-EFF8817F91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5426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ADC3B-38D9-4A43-A389-9C86165618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89CC-EB24-44CC-85EA-EFF8817F91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496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0ACA-7827-4C18-8BC3-D3F32F20671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556A-0729-463E-83DC-FDEDAFE81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1416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ADC3B-38D9-4A43-A389-9C86165618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89CC-EB24-44CC-85EA-EFF8817F91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4762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ADC3B-38D9-4A43-A389-9C86165618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89CC-EB24-44CC-85EA-EFF8817F91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7770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ADC3B-38D9-4A43-A389-9C86165618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89CC-EB24-44CC-85EA-EFF8817F91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459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ADC3B-38D9-4A43-A389-9C86165618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89CC-EB24-44CC-85EA-EFF8817F91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2347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ADC3B-38D9-4A43-A389-9C86165618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89CC-EB24-44CC-85EA-EFF8817F91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5325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B791-6B1B-4C11-ABCB-977918D0A3FC}" type="datetimeFigureOut">
              <a:rPr lang="en-US" smtClean="0">
                <a:solidFill>
                  <a:srgbClr val="D6ECFF">
                    <a:shade val="90000"/>
                  </a:srgbClr>
                </a:solidFill>
              </a:rPr>
              <a:pPr/>
              <a:t>10/7/2014</a:t>
            </a:fld>
            <a:endParaRPr lang="en-US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451A-5810-438C-9891-930568FA3894}" type="slidenum">
              <a:rPr lang="en-US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0497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B791-6B1B-4C11-ABCB-977918D0A3FC}" type="datetimeFigureOut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10/7/2014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451A-5810-438C-9891-930568FA3894}" type="slidenum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457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B791-6B1B-4C11-ABCB-977918D0A3FC}" type="datetimeFigureOut">
              <a:rPr lang="en-US" smtClean="0">
                <a:solidFill>
                  <a:srgbClr val="D6ECFF">
                    <a:shade val="90000"/>
                  </a:srgbClr>
                </a:solidFill>
              </a:rPr>
              <a:pPr/>
              <a:t>10/7/2014</a:t>
            </a:fld>
            <a:endParaRPr lang="en-US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451A-5810-438C-9891-930568FA3894}" type="slidenum">
              <a:rPr lang="en-US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165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B791-6B1B-4C11-ABCB-977918D0A3FC}" type="datetimeFigureOut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10/7/2014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451A-5810-438C-9891-930568FA3894}" type="slidenum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1224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B791-6B1B-4C11-ABCB-977918D0A3FC}" type="datetimeFigureOut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10/7/2014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451A-5810-438C-9891-930568FA3894}" type="slidenum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322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0ACA-7827-4C18-8BC3-D3F32F20671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556A-0729-463E-83DC-FDEDAFE81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1441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B791-6B1B-4C11-ABCB-977918D0A3FC}" type="datetimeFigureOut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10/7/2014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451A-5810-438C-9891-930568FA3894}" type="slidenum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0974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B791-6B1B-4C11-ABCB-977918D0A3FC}" type="datetimeFigureOut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10/7/2014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451A-5810-438C-9891-930568FA3894}" type="slidenum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4108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B791-6B1B-4C11-ABCB-977918D0A3FC}" type="datetimeFigureOut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10/7/2014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451A-5810-438C-9891-930568FA3894}" type="slidenum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3207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B791-6B1B-4C11-ABCB-977918D0A3FC}" type="datetimeFigureOut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10/7/2014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5797451A-5810-438C-9891-930568FA3894}" type="slidenum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6313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B791-6B1B-4C11-ABCB-977918D0A3FC}" type="datetimeFigureOut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10/7/2014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451A-5810-438C-9891-930568FA3894}" type="slidenum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68048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B791-6B1B-4C11-ABCB-977918D0A3FC}" type="datetimeFigureOut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10/7/2014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451A-5810-438C-9891-930568FA3894}" type="slidenum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7737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693" y="151948"/>
            <a:ext cx="10362617" cy="7628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726458" y="1066765"/>
            <a:ext cx="9550853" cy="5029931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33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752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8430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0436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03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188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0ACA-7827-4C18-8BC3-D3F32F20671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556A-0729-463E-83DC-FDEDAFE81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95315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4539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49109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5348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81528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31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22188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4110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1592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" y="3902076"/>
            <a:ext cx="4533900" cy="2949575"/>
            <a:chOff x="0" y="2458"/>
            <a:chExt cx="2142" cy="1858"/>
          </a:xfrm>
        </p:grpSpPr>
        <p:sp>
          <p:nvSpPr>
            <p:cNvPr id="6451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451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451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451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451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452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452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</p:grpSp>
      <p:sp>
        <p:nvSpPr>
          <p:cNvPr id="64522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73250"/>
            <a:ext cx="103632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452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4524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4525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4526" name="Rectangle 1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29605D9-8335-4276-8782-9594475509E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5853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C1713-A36D-4834-8D1D-20A9BD02812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990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0ACA-7827-4C18-8BC3-D3F32F20671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556A-0729-463E-83DC-FDEDAFE81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36200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69E56-6040-427B-A72B-5CD16EB7CC7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0778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04F97E-2801-43C0-B7A8-B634366C22D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62471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1C2EA-C93C-4084-BEE0-39F705F2030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26148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EEDDA0-F223-4314-9E40-51777074242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26344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A3F38-D163-43BC-9264-AE619EB71BA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1798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E6CC61-4FAC-496A-B0C2-8F9BDEF2B56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98301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8A033-C6A2-4987-AD7F-8C990916387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91590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7D6E4-862F-4CF2-84A0-08DF0B768C9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42718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3B521-387C-47EE-936E-07898D94D1D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9465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FCF8BD77-0294-49C4-9989-6B42A8F870D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012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0ACA-7827-4C18-8BC3-D3F32F20671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556A-0729-463E-83DC-FDEDAFE81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83059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F17FDA89-3EB5-4B18-9D24-47992630DE0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38801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9B10A4D2-24E0-4EE0-8448-51E939559E5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77985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958C14F6-C9AE-464C-8DE1-B8E4AF840DB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63595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0577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30129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60641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30785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9381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0310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388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0ACA-7827-4C18-8BC3-D3F32F20671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556A-0729-463E-83DC-FDEDAFE81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36259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97117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73093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1796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72604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7798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34018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42271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78675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90786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499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28.xml"/><Relationship Id="rId16" Type="http://schemas.openxmlformats.org/officeDocument/2006/relationships/theme" Target="../theme/theme12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slideLayout" Target="../slideLayouts/slideLayout14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43.xml"/><Relationship Id="rId16" Type="http://schemas.openxmlformats.org/officeDocument/2006/relationships/theme" Target="../theme/theme1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Relationship Id="rId14" Type="http://schemas.openxmlformats.org/officeDocument/2006/relationships/slideLayout" Target="../slideLayouts/slideLayout15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13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Relationship Id="rId1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13" Type="http://schemas.openxmlformats.org/officeDocument/2006/relationships/hyperlink" Target="http://groups.yahoo.com/group/Feed-Your-Head/" TargetMode="External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Relationship Id="rId14" Type="http://schemas.openxmlformats.org/officeDocument/2006/relationships/image" Target="../media/image3.gif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13" Type="http://schemas.openxmlformats.org/officeDocument/2006/relationships/slideLayout" Target="../slideLayouts/slideLayout204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slideLayout" Target="../slideLayouts/slideLayout203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Relationship Id="rId1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2.xml"/><Relationship Id="rId3" Type="http://schemas.openxmlformats.org/officeDocument/2006/relationships/slideLayout" Target="../slideLayouts/slideLayout207.xml"/><Relationship Id="rId7" Type="http://schemas.openxmlformats.org/officeDocument/2006/relationships/slideLayout" Target="../slideLayouts/slideLayout211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06.xml"/><Relationship Id="rId1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10.xml"/><Relationship Id="rId11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09.xml"/><Relationship Id="rId10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08.xml"/><Relationship Id="rId9" Type="http://schemas.openxmlformats.org/officeDocument/2006/relationships/slideLayout" Target="../slideLayouts/slideLayout213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3.xml"/><Relationship Id="rId3" Type="http://schemas.openxmlformats.org/officeDocument/2006/relationships/slideLayout" Target="../slideLayouts/slideLayout218.xml"/><Relationship Id="rId7" Type="http://schemas.openxmlformats.org/officeDocument/2006/relationships/slideLayout" Target="../slideLayouts/slideLayout222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17.xml"/><Relationship Id="rId1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21.xml"/><Relationship Id="rId11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19.xml"/><Relationship Id="rId9" Type="http://schemas.openxmlformats.org/officeDocument/2006/relationships/slideLayout" Target="../slideLayouts/slideLayout22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4.xml"/><Relationship Id="rId3" Type="http://schemas.openxmlformats.org/officeDocument/2006/relationships/slideLayout" Target="../slideLayouts/slideLayout229.xml"/><Relationship Id="rId7" Type="http://schemas.openxmlformats.org/officeDocument/2006/relationships/slideLayout" Target="../slideLayouts/slideLayout233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28.xml"/><Relationship Id="rId1" Type="http://schemas.openxmlformats.org/officeDocument/2006/relationships/slideLayout" Target="../slideLayouts/slideLayout227.xml"/><Relationship Id="rId6" Type="http://schemas.openxmlformats.org/officeDocument/2006/relationships/slideLayout" Target="../slideLayouts/slideLayout232.xml"/><Relationship Id="rId11" Type="http://schemas.openxmlformats.org/officeDocument/2006/relationships/slideLayout" Target="../slideLayouts/slideLayout237.xml"/><Relationship Id="rId5" Type="http://schemas.openxmlformats.org/officeDocument/2006/relationships/slideLayout" Target="../slideLayouts/slideLayout231.xml"/><Relationship Id="rId10" Type="http://schemas.openxmlformats.org/officeDocument/2006/relationships/slideLayout" Target="../slideLayouts/slideLayout236.xml"/><Relationship Id="rId4" Type="http://schemas.openxmlformats.org/officeDocument/2006/relationships/slideLayout" Target="../slideLayouts/slideLayout230.xml"/><Relationship Id="rId9" Type="http://schemas.openxmlformats.org/officeDocument/2006/relationships/slideLayout" Target="../slideLayouts/slideLayout235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5.xml"/><Relationship Id="rId3" Type="http://schemas.openxmlformats.org/officeDocument/2006/relationships/slideLayout" Target="../slideLayouts/slideLayout240.xml"/><Relationship Id="rId7" Type="http://schemas.openxmlformats.org/officeDocument/2006/relationships/slideLayout" Target="../slideLayouts/slideLayout244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39.xml"/><Relationship Id="rId1" Type="http://schemas.openxmlformats.org/officeDocument/2006/relationships/slideLayout" Target="../slideLayouts/slideLayout238.xml"/><Relationship Id="rId6" Type="http://schemas.openxmlformats.org/officeDocument/2006/relationships/slideLayout" Target="../slideLayouts/slideLayout243.xml"/><Relationship Id="rId11" Type="http://schemas.openxmlformats.org/officeDocument/2006/relationships/slideLayout" Target="../slideLayouts/slideLayout248.xml"/><Relationship Id="rId5" Type="http://schemas.openxmlformats.org/officeDocument/2006/relationships/slideLayout" Target="../slideLayouts/slideLayout242.xml"/><Relationship Id="rId10" Type="http://schemas.openxmlformats.org/officeDocument/2006/relationships/slideLayout" Target="../slideLayouts/slideLayout247.xml"/><Relationship Id="rId4" Type="http://schemas.openxmlformats.org/officeDocument/2006/relationships/slideLayout" Target="../slideLayouts/slideLayout241.xml"/><Relationship Id="rId9" Type="http://schemas.openxmlformats.org/officeDocument/2006/relationships/slideLayout" Target="../slideLayouts/slideLayout246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6.xml"/><Relationship Id="rId3" Type="http://schemas.openxmlformats.org/officeDocument/2006/relationships/slideLayout" Target="../slideLayouts/slideLayout251.xml"/><Relationship Id="rId7" Type="http://schemas.openxmlformats.org/officeDocument/2006/relationships/slideLayout" Target="../slideLayouts/slideLayout255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50.xml"/><Relationship Id="rId1" Type="http://schemas.openxmlformats.org/officeDocument/2006/relationships/slideLayout" Target="../slideLayouts/slideLayout249.xml"/><Relationship Id="rId6" Type="http://schemas.openxmlformats.org/officeDocument/2006/relationships/slideLayout" Target="../slideLayouts/slideLayout254.xml"/><Relationship Id="rId11" Type="http://schemas.openxmlformats.org/officeDocument/2006/relationships/slideLayout" Target="../slideLayouts/slideLayout259.xml"/><Relationship Id="rId5" Type="http://schemas.openxmlformats.org/officeDocument/2006/relationships/slideLayout" Target="../slideLayouts/slideLayout253.xml"/><Relationship Id="rId10" Type="http://schemas.openxmlformats.org/officeDocument/2006/relationships/slideLayout" Target="../slideLayouts/slideLayout258.xml"/><Relationship Id="rId4" Type="http://schemas.openxmlformats.org/officeDocument/2006/relationships/slideLayout" Target="../slideLayouts/slideLayout252.xml"/><Relationship Id="rId9" Type="http://schemas.openxmlformats.org/officeDocument/2006/relationships/slideLayout" Target="../slideLayouts/slideLayout257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7.xml"/><Relationship Id="rId3" Type="http://schemas.openxmlformats.org/officeDocument/2006/relationships/slideLayout" Target="../slideLayouts/slideLayout262.xml"/><Relationship Id="rId7" Type="http://schemas.openxmlformats.org/officeDocument/2006/relationships/slideLayout" Target="../slideLayouts/slideLayout266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61.xml"/><Relationship Id="rId1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65.xml"/><Relationship Id="rId11" Type="http://schemas.openxmlformats.org/officeDocument/2006/relationships/slideLayout" Target="../slideLayouts/slideLayout270.xml"/><Relationship Id="rId5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69.xml"/><Relationship Id="rId4" Type="http://schemas.openxmlformats.org/officeDocument/2006/relationships/slideLayout" Target="../slideLayouts/slideLayout263.xml"/><Relationship Id="rId9" Type="http://schemas.openxmlformats.org/officeDocument/2006/relationships/slideLayout" Target="../slideLayouts/slideLayout268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8.xml"/><Relationship Id="rId3" Type="http://schemas.openxmlformats.org/officeDocument/2006/relationships/slideLayout" Target="../slideLayouts/slideLayout273.xml"/><Relationship Id="rId7" Type="http://schemas.openxmlformats.org/officeDocument/2006/relationships/slideLayout" Target="../slideLayouts/slideLayout277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72.xml"/><Relationship Id="rId1" Type="http://schemas.openxmlformats.org/officeDocument/2006/relationships/slideLayout" Target="../slideLayouts/slideLayout271.xml"/><Relationship Id="rId6" Type="http://schemas.openxmlformats.org/officeDocument/2006/relationships/slideLayout" Target="../slideLayouts/slideLayout276.xml"/><Relationship Id="rId11" Type="http://schemas.openxmlformats.org/officeDocument/2006/relationships/slideLayout" Target="../slideLayouts/slideLayout281.xml"/><Relationship Id="rId5" Type="http://schemas.openxmlformats.org/officeDocument/2006/relationships/slideLayout" Target="../slideLayouts/slideLayout275.xml"/><Relationship Id="rId10" Type="http://schemas.openxmlformats.org/officeDocument/2006/relationships/slideLayout" Target="../slideLayouts/slideLayout280.xml"/><Relationship Id="rId4" Type="http://schemas.openxmlformats.org/officeDocument/2006/relationships/slideLayout" Target="../slideLayouts/slideLayout274.xml"/><Relationship Id="rId9" Type="http://schemas.openxmlformats.org/officeDocument/2006/relationships/slideLayout" Target="../slideLayouts/slideLayout27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C0ACA-7827-4C18-8BC3-D3F32F20671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0556A-0729-463E-83DC-FDEDAFE81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71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750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9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" y="3902076"/>
            <a:ext cx="4533900" cy="2949575"/>
            <a:chOff x="0" y="2458"/>
            <a:chExt cx="2142" cy="1858"/>
          </a:xfrm>
        </p:grpSpPr>
        <p:sp>
          <p:nvSpPr>
            <p:cNvPr id="63491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3492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3493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3495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3496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3497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</p:grpSp>
      <p:sp>
        <p:nvSpPr>
          <p:cNvPr id="6349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4"/>
            <a:ext cx="10972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349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3500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3501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3502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A8B530-1FD1-4E1E-9C9D-D7E55E1A75C8}" type="slidenum">
              <a:rPr lang="en-US">
                <a:solidFill>
                  <a:srgbClr val="FFFFFF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22362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  <p:sldLayoutId id="2147483844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0" name="Group 2"/>
          <p:cNvGrpSpPr>
            <a:grpSpLocks/>
          </p:cNvGrpSpPr>
          <p:nvPr/>
        </p:nvGrpSpPr>
        <p:grpSpPr bwMode="auto">
          <a:xfrm>
            <a:off x="1" y="3902076"/>
            <a:ext cx="4533900" cy="2949575"/>
            <a:chOff x="0" y="2458"/>
            <a:chExt cx="2142" cy="1858"/>
          </a:xfrm>
        </p:grpSpPr>
        <p:sp>
          <p:nvSpPr>
            <p:cNvPr id="63491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3492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3493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3495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3496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3497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 smtClean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6349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349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3500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3501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3502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8DF84FF-0FD7-42AA-96E9-131A62CF8BE7}" type="slidenum">
              <a:rPr lang="en-US" smtClean="0">
                <a:solidFill>
                  <a:srgbClr val="FFFFFF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8650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  <p:sldLayoutId id="2147483858" r:id="rId13"/>
    <p:sldLayoutId id="2147483859" r:id="rId14"/>
    <p:sldLayoutId id="2147483860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l"/>
        <a:defRPr sz="3200" kern="1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2800" kern="1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l"/>
        <a:defRPr sz="2400" kern="1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l"/>
        <a:defRPr sz="2000" kern="1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kern="1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7070DF-4206-4351-9D9A-786F46617C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7FA7E9-089D-42CA-A4DB-64AEA303A0A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41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  <p:sldLayoutId id="2147483953" r:id="rId12"/>
    <p:sldLayoutId id="214748395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3D9C20-7C21-495E-98C5-96D86282E7E2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D7ECF21-E7AD-474B-9210-2A095AFBDD0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95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Group 2"/>
          <p:cNvGrpSpPr>
            <a:grpSpLocks/>
          </p:cNvGrpSpPr>
          <p:nvPr/>
        </p:nvGrpSpPr>
        <p:grpSpPr bwMode="auto">
          <a:xfrm>
            <a:off x="0" y="1"/>
            <a:ext cx="12192000" cy="6918325"/>
            <a:chOff x="0" y="0"/>
            <a:chExt cx="5760" cy="4358"/>
          </a:xfrm>
        </p:grpSpPr>
        <p:sp>
          <p:nvSpPr>
            <p:cNvPr id="56323" name="Rectangle 3"/>
            <p:cNvSpPr>
              <a:spLocks noChangeArrowheads="1"/>
            </p:cNvSpPr>
            <p:nvPr/>
          </p:nvSpPr>
          <p:spPr bwMode="invGray">
            <a:xfrm>
              <a:off x="5533" y="280"/>
              <a:ext cx="227" cy="198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6324" name="Freeform 4"/>
            <p:cNvSpPr>
              <a:spLocks/>
            </p:cNvSpPr>
            <p:nvPr/>
          </p:nvSpPr>
          <p:spPr bwMode="invGray">
            <a:xfrm>
              <a:off x="0" y="0"/>
              <a:ext cx="5760" cy="1344"/>
            </a:xfrm>
            <a:custGeom>
              <a:avLst/>
              <a:gdLst>
                <a:gd name="T0" fmla="*/ 0 w 5760"/>
                <a:gd name="T1" fmla="*/ 0 h 1104"/>
                <a:gd name="T2" fmla="*/ 5760 w 5760"/>
                <a:gd name="T3" fmla="*/ 0 h 1104"/>
                <a:gd name="T4" fmla="*/ 5760 w 5760"/>
                <a:gd name="T5" fmla="*/ 720 h 1104"/>
                <a:gd name="T6" fmla="*/ 3600 w 5760"/>
                <a:gd name="T7" fmla="*/ 624 h 1104"/>
                <a:gd name="T8" fmla="*/ 0 w 5760"/>
                <a:gd name="T9" fmla="*/ 1000 h 1104"/>
                <a:gd name="T10" fmla="*/ 0 w 5760"/>
                <a:gd name="T1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0" h="1104">
                  <a:moveTo>
                    <a:pt x="0" y="0"/>
                  </a:moveTo>
                  <a:lnTo>
                    <a:pt x="5760" y="0"/>
                  </a:lnTo>
                  <a:lnTo>
                    <a:pt x="5760" y="720"/>
                  </a:lnTo>
                  <a:cubicBezTo>
                    <a:pt x="5400" y="824"/>
                    <a:pt x="4560" y="577"/>
                    <a:pt x="3600" y="624"/>
                  </a:cubicBezTo>
                  <a:cubicBezTo>
                    <a:pt x="2640" y="671"/>
                    <a:pt x="600" y="1104"/>
                    <a:pt x="0" y="100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6325" name="Freeform 5"/>
            <p:cNvSpPr>
              <a:spLocks/>
            </p:cNvSpPr>
            <p:nvPr/>
          </p:nvSpPr>
          <p:spPr bwMode="invGray">
            <a:xfrm>
              <a:off x="0" y="733"/>
              <a:ext cx="5760" cy="3587"/>
            </a:xfrm>
            <a:custGeom>
              <a:avLst/>
              <a:gdLst>
                <a:gd name="T0" fmla="*/ 0 w 5760"/>
                <a:gd name="T1" fmla="*/ 582 h 3587"/>
                <a:gd name="T2" fmla="*/ 2640 w 5760"/>
                <a:gd name="T3" fmla="*/ 267 h 3587"/>
                <a:gd name="T4" fmla="*/ 3373 w 5760"/>
                <a:gd name="T5" fmla="*/ 160 h 3587"/>
                <a:gd name="T6" fmla="*/ 5760 w 5760"/>
                <a:gd name="T7" fmla="*/ 358 h 3587"/>
                <a:gd name="T8" fmla="*/ 5760 w 5760"/>
                <a:gd name="T9" fmla="*/ 3587 h 3587"/>
                <a:gd name="T10" fmla="*/ 0 w 5760"/>
                <a:gd name="T11" fmla="*/ 3587 h 3587"/>
                <a:gd name="T12" fmla="*/ 0 w 5760"/>
                <a:gd name="T13" fmla="*/ 582 h 3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60" h="3587">
                  <a:moveTo>
                    <a:pt x="0" y="582"/>
                  </a:moveTo>
                  <a:cubicBezTo>
                    <a:pt x="1027" y="680"/>
                    <a:pt x="1960" y="387"/>
                    <a:pt x="2640" y="267"/>
                  </a:cubicBezTo>
                  <a:cubicBezTo>
                    <a:pt x="2640" y="267"/>
                    <a:pt x="3268" y="180"/>
                    <a:pt x="3373" y="160"/>
                  </a:cubicBezTo>
                  <a:cubicBezTo>
                    <a:pt x="4120" y="0"/>
                    <a:pt x="5280" y="358"/>
                    <a:pt x="5760" y="358"/>
                  </a:cubicBezTo>
                  <a:lnTo>
                    <a:pt x="5760" y="3587"/>
                  </a:lnTo>
                  <a:lnTo>
                    <a:pt x="0" y="3587"/>
                  </a:lnTo>
                  <a:cubicBezTo>
                    <a:pt x="0" y="3587"/>
                    <a:pt x="0" y="582"/>
                    <a:pt x="0" y="582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6326" name="Freeform 6"/>
            <p:cNvSpPr>
              <a:spLocks/>
            </p:cNvSpPr>
            <p:nvPr/>
          </p:nvSpPr>
          <p:spPr bwMode="invGray">
            <a:xfrm>
              <a:off x="0" y="184"/>
              <a:ext cx="5760" cy="538"/>
            </a:xfrm>
            <a:custGeom>
              <a:avLst/>
              <a:gdLst>
                <a:gd name="T0" fmla="*/ 0 w 5760"/>
                <a:gd name="T1" fmla="*/ 163 h 538"/>
                <a:gd name="T2" fmla="*/ 0 w 5760"/>
                <a:gd name="T3" fmla="*/ 403 h 538"/>
                <a:gd name="T4" fmla="*/ 1773 w 5760"/>
                <a:gd name="T5" fmla="*/ 443 h 538"/>
                <a:gd name="T6" fmla="*/ 4573 w 5760"/>
                <a:gd name="T7" fmla="*/ 176 h 538"/>
                <a:gd name="T8" fmla="*/ 5760 w 5760"/>
                <a:gd name="T9" fmla="*/ 536 h 538"/>
                <a:gd name="T10" fmla="*/ 5760 w 5760"/>
                <a:gd name="T11" fmla="*/ 163 h 538"/>
                <a:gd name="T12" fmla="*/ 4560 w 5760"/>
                <a:gd name="T13" fmla="*/ 29 h 538"/>
                <a:gd name="T14" fmla="*/ 1987 w 5760"/>
                <a:gd name="T15" fmla="*/ 336 h 538"/>
                <a:gd name="T16" fmla="*/ 0 w 5760"/>
                <a:gd name="T17" fmla="*/ 163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0" h="538">
                  <a:moveTo>
                    <a:pt x="0" y="163"/>
                  </a:moveTo>
                  <a:lnTo>
                    <a:pt x="0" y="403"/>
                  </a:lnTo>
                  <a:cubicBezTo>
                    <a:pt x="295" y="450"/>
                    <a:pt x="1011" y="481"/>
                    <a:pt x="1773" y="443"/>
                  </a:cubicBezTo>
                  <a:cubicBezTo>
                    <a:pt x="2535" y="405"/>
                    <a:pt x="3909" y="161"/>
                    <a:pt x="4573" y="176"/>
                  </a:cubicBezTo>
                  <a:cubicBezTo>
                    <a:pt x="5237" y="191"/>
                    <a:pt x="5562" y="538"/>
                    <a:pt x="5760" y="536"/>
                  </a:cubicBezTo>
                  <a:lnTo>
                    <a:pt x="5760" y="163"/>
                  </a:lnTo>
                  <a:cubicBezTo>
                    <a:pt x="5560" y="79"/>
                    <a:pt x="5189" y="0"/>
                    <a:pt x="4560" y="29"/>
                  </a:cubicBezTo>
                  <a:cubicBezTo>
                    <a:pt x="3931" y="58"/>
                    <a:pt x="2747" y="314"/>
                    <a:pt x="1987" y="336"/>
                  </a:cubicBezTo>
                  <a:cubicBezTo>
                    <a:pt x="1227" y="358"/>
                    <a:pt x="414" y="199"/>
                    <a:pt x="0" y="1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6327" name="Freeform 7"/>
            <p:cNvSpPr>
              <a:spLocks/>
            </p:cNvSpPr>
            <p:nvPr/>
          </p:nvSpPr>
          <p:spPr bwMode="invGray">
            <a:xfrm>
              <a:off x="0" y="1515"/>
              <a:ext cx="5760" cy="674"/>
            </a:xfrm>
            <a:custGeom>
              <a:avLst/>
              <a:gdLst>
                <a:gd name="T0" fmla="*/ 0 w 5760"/>
                <a:gd name="T1" fmla="*/ 246 h 674"/>
                <a:gd name="T2" fmla="*/ 0 w 5760"/>
                <a:gd name="T3" fmla="*/ 406 h 674"/>
                <a:gd name="T4" fmla="*/ 1280 w 5760"/>
                <a:gd name="T5" fmla="*/ 645 h 674"/>
                <a:gd name="T6" fmla="*/ 1627 w 5760"/>
                <a:gd name="T7" fmla="*/ 580 h 674"/>
                <a:gd name="T8" fmla="*/ 4493 w 5760"/>
                <a:gd name="T9" fmla="*/ 113 h 674"/>
                <a:gd name="T10" fmla="*/ 5760 w 5760"/>
                <a:gd name="T11" fmla="*/ 606 h 674"/>
                <a:gd name="T12" fmla="*/ 5760 w 5760"/>
                <a:gd name="T13" fmla="*/ 233 h 674"/>
                <a:gd name="T14" fmla="*/ 4040 w 5760"/>
                <a:gd name="T15" fmla="*/ 33 h 674"/>
                <a:gd name="T16" fmla="*/ 1093 w 5760"/>
                <a:gd name="T17" fmla="*/ 433 h 674"/>
                <a:gd name="T18" fmla="*/ 0 w 5760"/>
                <a:gd name="T19" fmla="*/ 246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60" h="674">
                  <a:moveTo>
                    <a:pt x="0" y="246"/>
                  </a:moveTo>
                  <a:lnTo>
                    <a:pt x="0" y="406"/>
                  </a:lnTo>
                  <a:cubicBezTo>
                    <a:pt x="213" y="463"/>
                    <a:pt x="1009" y="616"/>
                    <a:pt x="1280" y="645"/>
                  </a:cubicBezTo>
                  <a:cubicBezTo>
                    <a:pt x="1551" y="674"/>
                    <a:pt x="1092" y="669"/>
                    <a:pt x="1627" y="580"/>
                  </a:cubicBezTo>
                  <a:cubicBezTo>
                    <a:pt x="2162" y="491"/>
                    <a:pt x="3804" y="109"/>
                    <a:pt x="4493" y="113"/>
                  </a:cubicBezTo>
                  <a:cubicBezTo>
                    <a:pt x="5182" y="117"/>
                    <a:pt x="5549" y="586"/>
                    <a:pt x="5760" y="606"/>
                  </a:cubicBezTo>
                  <a:lnTo>
                    <a:pt x="5760" y="233"/>
                  </a:lnTo>
                  <a:cubicBezTo>
                    <a:pt x="5471" y="158"/>
                    <a:pt x="4818" y="0"/>
                    <a:pt x="4040" y="33"/>
                  </a:cubicBezTo>
                  <a:cubicBezTo>
                    <a:pt x="3262" y="66"/>
                    <a:pt x="1766" y="398"/>
                    <a:pt x="1093" y="433"/>
                  </a:cubicBezTo>
                  <a:cubicBezTo>
                    <a:pt x="420" y="468"/>
                    <a:pt x="228" y="285"/>
                    <a:pt x="0" y="24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6328" name="Freeform 8"/>
            <p:cNvSpPr>
              <a:spLocks/>
            </p:cNvSpPr>
            <p:nvPr/>
          </p:nvSpPr>
          <p:spPr bwMode="invGray">
            <a:xfrm>
              <a:off x="1560" y="959"/>
              <a:ext cx="4200" cy="3361"/>
            </a:xfrm>
            <a:custGeom>
              <a:avLst/>
              <a:gdLst>
                <a:gd name="T0" fmla="*/ 0 w 4200"/>
                <a:gd name="T1" fmla="*/ 3361 h 3361"/>
                <a:gd name="T2" fmla="*/ 1054 w 4200"/>
                <a:gd name="T3" fmla="*/ 295 h 3361"/>
                <a:gd name="T4" fmla="*/ 4200 w 4200"/>
                <a:gd name="T5" fmla="*/ 1588 h 3361"/>
                <a:gd name="T6" fmla="*/ 4200 w 4200"/>
                <a:gd name="T7" fmla="*/ 2028 h 3361"/>
                <a:gd name="T8" fmla="*/ 1200 w 4200"/>
                <a:gd name="T9" fmla="*/ 442 h 3361"/>
                <a:gd name="T10" fmla="*/ 347 w 4200"/>
                <a:gd name="T11" fmla="*/ 3361 h 3361"/>
                <a:gd name="T12" fmla="*/ 0 w 4200"/>
                <a:gd name="T13" fmla="*/ 3361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00" h="3361">
                  <a:moveTo>
                    <a:pt x="0" y="3361"/>
                  </a:moveTo>
                  <a:cubicBezTo>
                    <a:pt x="118" y="2850"/>
                    <a:pt x="354" y="590"/>
                    <a:pt x="1054" y="295"/>
                  </a:cubicBezTo>
                  <a:cubicBezTo>
                    <a:pt x="1754" y="0"/>
                    <a:pt x="3676" y="1299"/>
                    <a:pt x="4200" y="1588"/>
                  </a:cubicBezTo>
                  <a:lnTo>
                    <a:pt x="4200" y="2028"/>
                  </a:lnTo>
                  <a:cubicBezTo>
                    <a:pt x="3700" y="1837"/>
                    <a:pt x="1842" y="220"/>
                    <a:pt x="1200" y="442"/>
                  </a:cubicBezTo>
                  <a:cubicBezTo>
                    <a:pt x="558" y="664"/>
                    <a:pt x="547" y="2875"/>
                    <a:pt x="347" y="3361"/>
                  </a:cubicBezTo>
                  <a:lnTo>
                    <a:pt x="0" y="336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6329" name="Freeform 9"/>
            <p:cNvSpPr>
              <a:spLocks/>
            </p:cNvSpPr>
            <p:nvPr/>
          </p:nvSpPr>
          <p:spPr bwMode="invGray">
            <a:xfrm>
              <a:off x="0" y="2169"/>
              <a:ext cx="5760" cy="1925"/>
            </a:xfrm>
            <a:custGeom>
              <a:avLst/>
              <a:gdLst>
                <a:gd name="T0" fmla="*/ 0 w 5760"/>
                <a:gd name="T1" fmla="*/ 804 h 1925"/>
                <a:gd name="T2" fmla="*/ 0 w 5760"/>
                <a:gd name="T3" fmla="*/ 991 h 1925"/>
                <a:gd name="T4" fmla="*/ 1547 w 5760"/>
                <a:gd name="T5" fmla="*/ 1818 h 1925"/>
                <a:gd name="T6" fmla="*/ 3253 w 5760"/>
                <a:gd name="T7" fmla="*/ 351 h 1925"/>
                <a:gd name="T8" fmla="*/ 5760 w 5760"/>
                <a:gd name="T9" fmla="*/ 1537 h 1925"/>
                <a:gd name="T10" fmla="*/ 5760 w 5760"/>
                <a:gd name="T11" fmla="*/ 1151 h 1925"/>
                <a:gd name="T12" fmla="*/ 3240 w 5760"/>
                <a:gd name="T13" fmla="*/ 84 h 1925"/>
                <a:gd name="T14" fmla="*/ 1573 w 5760"/>
                <a:gd name="T15" fmla="*/ 1671 h 1925"/>
                <a:gd name="T16" fmla="*/ 0 w 5760"/>
                <a:gd name="T17" fmla="*/ 804 h 1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0" h="1925">
                  <a:moveTo>
                    <a:pt x="0" y="804"/>
                  </a:moveTo>
                  <a:lnTo>
                    <a:pt x="0" y="991"/>
                  </a:lnTo>
                  <a:cubicBezTo>
                    <a:pt x="258" y="1160"/>
                    <a:pt x="1005" y="1925"/>
                    <a:pt x="1547" y="1818"/>
                  </a:cubicBezTo>
                  <a:cubicBezTo>
                    <a:pt x="2089" y="1711"/>
                    <a:pt x="2551" y="398"/>
                    <a:pt x="3253" y="351"/>
                  </a:cubicBezTo>
                  <a:cubicBezTo>
                    <a:pt x="3955" y="304"/>
                    <a:pt x="5342" y="1404"/>
                    <a:pt x="5760" y="1537"/>
                  </a:cubicBezTo>
                  <a:lnTo>
                    <a:pt x="5760" y="1151"/>
                  </a:lnTo>
                  <a:cubicBezTo>
                    <a:pt x="5405" y="1124"/>
                    <a:pt x="3982" y="0"/>
                    <a:pt x="3240" y="84"/>
                  </a:cubicBezTo>
                  <a:cubicBezTo>
                    <a:pt x="2542" y="171"/>
                    <a:pt x="2113" y="1551"/>
                    <a:pt x="1573" y="1671"/>
                  </a:cubicBezTo>
                  <a:cubicBezTo>
                    <a:pt x="1033" y="1791"/>
                    <a:pt x="262" y="826"/>
                    <a:pt x="0" y="80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  <p:sp>
          <p:nvSpPr>
            <p:cNvPr id="56330" name="Freeform 10"/>
            <p:cNvSpPr>
              <a:spLocks/>
            </p:cNvSpPr>
            <p:nvPr/>
          </p:nvSpPr>
          <p:spPr bwMode="invGray">
            <a:xfrm>
              <a:off x="0" y="2238"/>
              <a:ext cx="3929" cy="2120"/>
            </a:xfrm>
            <a:custGeom>
              <a:avLst/>
              <a:gdLst>
                <a:gd name="T0" fmla="*/ 0 w 4196"/>
                <a:gd name="T1" fmla="*/ 415 h 2120"/>
                <a:gd name="T2" fmla="*/ 0 w 4196"/>
                <a:gd name="T3" fmla="*/ 508 h 2120"/>
                <a:gd name="T4" fmla="*/ 1933 w 4196"/>
                <a:gd name="T5" fmla="*/ 229 h 2120"/>
                <a:gd name="T6" fmla="*/ 3920 w 4196"/>
                <a:gd name="T7" fmla="*/ 1055 h 2120"/>
                <a:gd name="T8" fmla="*/ 3587 w 4196"/>
                <a:gd name="T9" fmla="*/ 2082 h 2120"/>
                <a:gd name="T10" fmla="*/ 3947 w 4196"/>
                <a:gd name="T11" fmla="*/ 829 h 2120"/>
                <a:gd name="T12" fmla="*/ 2253 w 4196"/>
                <a:gd name="T13" fmla="*/ 69 h 2120"/>
                <a:gd name="T14" fmla="*/ 0 w 4196"/>
                <a:gd name="T15" fmla="*/ 415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6" h="2120">
                  <a:moveTo>
                    <a:pt x="0" y="415"/>
                  </a:moveTo>
                  <a:lnTo>
                    <a:pt x="0" y="508"/>
                  </a:lnTo>
                  <a:cubicBezTo>
                    <a:pt x="160" y="577"/>
                    <a:pt x="1280" y="138"/>
                    <a:pt x="1933" y="229"/>
                  </a:cubicBezTo>
                  <a:cubicBezTo>
                    <a:pt x="2586" y="320"/>
                    <a:pt x="3644" y="746"/>
                    <a:pt x="3920" y="1055"/>
                  </a:cubicBezTo>
                  <a:cubicBezTo>
                    <a:pt x="4196" y="1364"/>
                    <a:pt x="3583" y="2120"/>
                    <a:pt x="3587" y="2082"/>
                  </a:cubicBezTo>
                  <a:lnTo>
                    <a:pt x="3947" y="829"/>
                  </a:lnTo>
                  <a:cubicBezTo>
                    <a:pt x="3725" y="494"/>
                    <a:pt x="2911" y="138"/>
                    <a:pt x="2253" y="69"/>
                  </a:cubicBezTo>
                  <a:cubicBezTo>
                    <a:pt x="1595" y="0"/>
                    <a:pt x="469" y="343"/>
                    <a:pt x="0" y="4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FFFFCC"/>
                </a:solidFill>
              </a:endParaRPr>
            </a:p>
          </p:txBody>
        </p:sp>
      </p:grpSp>
      <p:sp>
        <p:nvSpPr>
          <p:cNvPr id="5633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6332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/>
            </a:lvl1pPr>
          </a:lstStyle>
          <a:p>
            <a:pPr fontAlgn="base">
              <a:spcAft>
                <a:spcPct val="0"/>
              </a:spcAft>
            </a:pPr>
            <a:endParaRPr lang="en-US" altLang="en-US" smtClean="0">
              <a:solidFill>
                <a:srgbClr val="FFFFCC"/>
              </a:solidFill>
            </a:endParaRPr>
          </a:p>
        </p:txBody>
      </p:sp>
      <p:sp>
        <p:nvSpPr>
          <p:cNvPr id="56333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/>
            </a:lvl1pPr>
          </a:lstStyle>
          <a:p>
            <a:pPr fontAlgn="base">
              <a:spcAft>
                <a:spcPct val="0"/>
              </a:spcAft>
            </a:pPr>
            <a:endParaRPr lang="en-US" altLang="en-US" smtClean="0">
              <a:solidFill>
                <a:srgbClr val="FFFFCC"/>
              </a:solidFill>
            </a:endParaRPr>
          </a:p>
        </p:txBody>
      </p:sp>
      <p:sp>
        <p:nvSpPr>
          <p:cNvPr id="56334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/>
            </a:lvl1pPr>
          </a:lstStyle>
          <a:p>
            <a:pPr fontAlgn="base">
              <a:spcAft>
                <a:spcPct val="0"/>
              </a:spcAft>
            </a:pPr>
            <a:fld id="{7C052BEB-B870-4F77-BF2A-2D828E90114C}" type="slidenum">
              <a:rPr lang="en-US" altLang="en-US" smtClean="0">
                <a:solidFill>
                  <a:srgbClr val="FFFFCC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CC"/>
              </a:solidFill>
            </a:endParaRPr>
          </a:p>
        </p:txBody>
      </p:sp>
      <p:sp>
        <p:nvSpPr>
          <p:cNvPr id="5633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56336" name="Picture 16" descr="Image by FlamingText.com">
            <a:hlinkClick r:id="rId13"/>
          </p:cNvPr>
          <p:cNvPicPr>
            <a:picLocks noChangeAspect="1" noChangeArrowheads="1" noCrop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200" y="1"/>
            <a:ext cx="2336800" cy="29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48156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6" r:id="rId1"/>
    <p:sldLayoutId id="2147483997" r:id="rId2"/>
    <p:sldLayoutId id="2147483998" r:id="rId3"/>
    <p:sldLayoutId id="2147483999" r:id="rId4"/>
    <p:sldLayoutId id="2147484000" r:id="rId5"/>
    <p:sldLayoutId id="2147484001" r:id="rId6"/>
    <p:sldLayoutId id="2147484002" r:id="rId7"/>
    <p:sldLayoutId id="2147484003" r:id="rId8"/>
    <p:sldLayoutId id="2147484004" r:id="rId9"/>
    <p:sldLayoutId id="2147484005" r:id="rId10"/>
    <p:sldLayoutId id="214748400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1"/>
          </a:fgClr>
          <a:bgClr>
            <a:srgbClr val="FFFF99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C48525-32BE-4359-91BA-BE019EDCF9FE}" type="slidenum">
              <a:rPr 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77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  <p:sldLayoutId id="2147484019" r:id="rId12"/>
    <p:sldLayoutId id="214748402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AFE78-0628-4F80-BDF1-1869937ABA2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07/10/2014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5721A-57E5-4B01-B53F-D21D15720808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45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FAC4775-DC1D-40F1-A7B1-5C57F5FE0FE8}" type="datetimeFigureOut">
              <a:rPr lang="en-US" smtClean="0">
                <a:solidFill>
                  <a:srgbClr val="242852"/>
                </a:solidFill>
              </a:rPr>
              <a:pPr/>
              <a:t>10/7/2014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24285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935DF64-B8E3-4355-8AFA-767609B991E4}" type="slidenum">
              <a:rPr lang="en-US" smtClean="0">
                <a:solidFill>
                  <a:srgbClr val="242852"/>
                </a:solidFill>
              </a:rPr>
              <a:pPr/>
              <a:t>‹#›</a:t>
            </a:fld>
            <a:endParaRPr lang="en-US">
              <a:solidFill>
                <a:srgbClr val="242852"/>
              </a:solidFill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741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4C44BB2-99B6-40F8-85DA-714B902E6F1C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814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FBEA5F42-1A28-2B4B-8531-8C93569E3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25EC628D-1073-F744-90DD-8C1810C33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2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6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  <p:sldLayoutId id="214748405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9867E-4F9D-4035-AC53-EDB332D98278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11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9867E-4F9D-4035-AC53-EDB332D98278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23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4072" r:id="rId3"/>
    <p:sldLayoutId id="2147484073" r:id="rId4"/>
    <p:sldLayoutId id="2147484074" r:id="rId5"/>
    <p:sldLayoutId id="2147484075" r:id="rId6"/>
    <p:sldLayoutId id="2147484076" r:id="rId7"/>
    <p:sldLayoutId id="2147484077" r:id="rId8"/>
    <p:sldLayoutId id="2147484078" r:id="rId9"/>
    <p:sldLayoutId id="2147484079" r:id="rId10"/>
    <p:sldLayoutId id="2147484080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9867E-4F9D-4035-AC53-EDB332D98278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34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9867E-4F9D-4035-AC53-EDB332D98278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733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4" r:id="rId1"/>
    <p:sldLayoutId id="2147484095" r:id="rId2"/>
    <p:sldLayoutId id="2147484096" r:id="rId3"/>
    <p:sldLayoutId id="2147484097" r:id="rId4"/>
    <p:sldLayoutId id="2147484098" r:id="rId5"/>
    <p:sldLayoutId id="2147484099" r:id="rId6"/>
    <p:sldLayoutId id="2147484100" r:id="rId7"/>
    <p:sldLayoutId id="2147484101" r:id="rId8"/>
    <p:sldLayoutId id="2147484102" r:id="rId9"/>
    <p:sldLayoutId id="2147484103" r:id="rId10"/>
    <p:sldLayoutId id="2147484104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BCBCB">
                <a:lumMod val="92000"/>
              </a:srgbClr>
            </a:gs>
            <a:gs pos="13000">
              <a:schemeClr val="bg1">
                <a:lumMod val="75000"/>
              </a:schemeClr>
            </a:gs>
            <a:gs pos="21001">
              <a:schemeClr val="bg1">
                <a:lumMod val="85000"/>
              </a:schemeClr>
            </a:gs>
            <a:gs pos="63000">
              <a:srgbClr val="FFFFFF"/>
            </a:gs>
            <a:gs pos="68000">
              <a:schemeClr val="bg1">
                <a:lumMod val="74000"/>
              </a:schemeClr>
            </a:gs>
            <a:gs pos="82001">
              <a:schemeClr val="bg1">
                <a:lumMod val="87000"/>
              </a:schemeClr>
            </a:gs>
            <a:gs pos="100000">
              <a:srgbClr val="EAEAEA">
                <a:lumMod val="7000"/>
                <a:lumOff val="93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FC9E10-94D6-49DE-AEF7-2992127F20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C93213-BEB0-49D6-9D8F-DD1581697F4A}" type="slidenum">
              <a:rPr lang="en-US">
                <a:cs typeface="Angsana New" panose="02020603050405020304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03292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Heavy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Heavy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Heavy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Heavy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Heavy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Heavy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Heavy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Heavy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ADC3B-38D9-4A43-A389-9C861656180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389CC-EB24-44CC-85EA-EFF8817F91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299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3B4B791-6B1B-4C11-ABCB-977918D0A3FC}" type="datetimeFigureOut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10/7/2014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97451A-5810-438C-9891-930568FA3894}" type="slidenum">
              <a:rPr lang="en-US" smtClean="0">
                <a:solidFill>
                  <a:srgbClr val="4E5B6F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4E5B6F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492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297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" y="3902076"/>
            <a:ext cx="4533900" cy="2949575"/>
            <a:chOff x="0" y="2458"/>
            <a:chExt cx="2142" cy="1858"/>
          </a:xfrm>
        </p:grpSpPr>
        <p:sp>
          <p:nvSpPr>
            <p:cNvPr id="63491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3492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3493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3495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3496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3497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rgbClr val="FFFFFF"/>
                </a:solidFill>
                <a:cs typeface="Arial" charset="0"/>
              </a:endParaRPr>
            </a:p>
          </p:txBody>
        </p:sp>
      </p:grpSp>
      <p:sp>
        <p:nvSpPr>
          <p:cNvPr id="6349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4"/>
            <a:ext cx="10972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349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3500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3501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3502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4076419-8F67-4A21-A0F8-C67A07CCDF5F}" type="slidenum">
              <a:rPr lang="en-US" smtClean="0">
                <a:solidFill>
                  <a:srgbClr val="FFFFFF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29147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4CC9A-6A9A-4B92-BABE-DB47E902495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9A8E4-BCD2-4DE0-9533-159C8E8694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70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F2778-70DC-4C6F-9BD5-9F4A8220AB9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A716A-4DB1-4288-8960-B5D1B1515A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271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1.xml"/><Relationship Id="rId2" Type="http://schemas.openxmlformats.org/officeDocument/2006/relationships/video" Target="file:///C:\Users\FUJITSU\Documents\PAPARAN%20DIREKTUR\Bahan%20ibu%20di%20TIN\Pidato%20Obama%20saat%20kunjungan%20di%20Indonesia%20(High).mp4" TargetMode="External"/><Relationship Id="rId1" Type="http://schemas.microsoft.com/office/2007/relationships/media" Target="file:///C:\Users\FUJITSU\Documents\PAPARAN%20DIREKTUR\Bahan%20ibu%20di%20TIN\Pidato%20Obama%20saat%20kunjungan%20di%20Indonesia%20(High).mp4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.id/imgres?imgurl=http://www.fendersflora.com/images/digbyana.jpg&amp;imgrefurl=http://www.anggrek.org/index.php/2006/07/15/anggrek-jenggot/&amp;h=288&amp;w=320&amp;sz=15&amp;tbnid=sisH8kGpJh3TbM:&amp;tbnh=106&amp;tbnw=118&amp;prev=/images?q=anggrek&amp;um=1&amp;start=2&amp;ei=ZPsoScCOM8-_kAWFldTwAQ&amp;sig2=bZ0LN1kxz8flhKochFmFcQ&amp;sa=X&amp;oi=images&amp;ct=image&amp;cd=2" TargetMode="External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36.jpeg"/><Relationship Id="rId11" Type="http://schemas.openxmlformats.org/officeDocument/2006/relationships/hyperlink" Target="http://images.google.co.id/imgres?imgurl=http://divisiflora.files.wordpress.com/2007/03/anggrek-hitam.jpg&amp;imgrefurl=http://divisiflora.wordpress.com/2007/03/31/coelogyne-celebensis/&amp;h=503&amp;w=500&amp;sz=45&amp;tbnid=b46q343HvJP1BM:&amp;tbnh=130&amp;tbnw=129&amp;prev=/images?q=anggrek&amp;um=1&amp;start=1&amp;ei=ZPsoScCOM8-_kAWFldTwAQ&amp;sig2=QsGcMGj7ODeQJz0J-w2fAw&amp;sa=X&amp;oi=images&amp;ct=image&amp;cd=1" TargetMode="External"/><Relationship Id="rId5" Type="http://schemas.openxmlformats.org/officeDocument/2006/relationships/image" Target="../media/image35.jpeg"/><Relationship Id="rId10" Type="http://schemas.openxmlformats.org/officeDocument/2006/relationships/image" Target="../media/image39.jpeg"/><Relationship Id="rId4" Type="http://schemas.openxmlformats.org/officeDocument/2006/relationships/image" Target="../media/image34.jpeg"/><Relationship Id="rId9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tension.iastate.edu/4H/lifeskills/homepage.html" TargetMode="Externa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5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0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0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0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0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0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2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2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2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2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2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2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4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4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4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4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4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4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4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4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4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4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4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4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2.xml"/><Relationship Id="rId4" Type="http://schemas.openxmlformats.org/officeDocument/2006/relationships/image" Target="../media/image7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2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39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MEMBANGUN BUDAYA MUTU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DI PERGURUAN TINGGI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35756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ILLAH SAILAH</a:t>
            </a:r>
          </a:p>
          <a:p>
            <a:r>
              <a:rPr lang="en-US" dirty="0" smtClean="0"/>
              <a:t>DIREKTUR PEMBELAJARAN DAN KEMAHASISWAAN</a:t>
            </a:r>
          </a:p>
          <a:p>
            <a:r>
              <a:rPr lang="en-US" dirty="0" smtClean="0"/>
              <a:t>DIREKTORAT JENDERAL PENDIDIKAN TINGGI</a:t>
            </a:r>
          </a:p>
          <a:p>
            <a:r>
              <a:rPr lang="en-US" dirty="0" smtClean="0"/>
              <a:t>KEMENTERIAN PENDIDIKAN DAN KEBUDAYAAN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5318"/>
            <a:ext cx="1774090" cy="1774090"/>
          </a:xfrm>
          <a:prstGeom prst="rect">
            <a:avLst/>
          </a:prstGeom>
        </p:spPr>
      </p:pic>
      <p:pic>
        <p:nvPicPr>
          <p:cNvPr id="5" name="Picture 5" descr="tutwur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83" y="546100"/>
            <a:ext cx="6270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81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1933432" y="5215289"/>
            <a:ext cx="2661316" cy="791436"/>
          </a:xfrm>
          <a:prstGeom prst="rect">
            <a:avLst/>
          </a:prstGeom>
          <a:effectLst>
            <a:outerShdw blurRad="63500" dist="38100" dir="2700000" rotWithShape="0">
              <a:srgbClr val="000000">
                <a:alpha val="42998"/>
              </a:srgbClr>
            </a:outerShdw>
          </a:effectLst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sz="6400" b="1">
                <a:solidFill>
                  <a:prstClr val="white"/>
                </a:solidFill>
              </a:rPr>
              <a:t>Sekarang</a:t>
            </a:r>
          </a:p>
        </p:txBody>
      </p:sp>
      <p:pic>
        <p:nvPicPr>
          <p:cNvPr id="5" name="Pidato Obama saat kunjungan di Indonesia (High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524000" y="-243408"/>
            <a:ext cx="9144000" cy="734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57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1524000" y="0"/>
            <a:ext cx="4470400" cy="3352800"/>
            <a:chOff x="0" y="0"/>
            <a:chExt cx="4470400" cy="3352800"/>
          </a:xfrm>
        </p:grpSpPr>
        <p:pic>
          <p:nvPicPr>
            <p:cNvPr id="6146" name="Picture 1" descr="SUNSET-TANAH LOT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470400" cy="3352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7" name="TextBox 2"/>
            <p:cNvSpPr txBox="1">
              <a:spLocks noChangeArrowheads="1"/>
            </p:cNvSpPr>
            <p:nvPr/>
          </p:nvSpPr>
          <p:spPr bwMode="auto">
            <a:xfrm>
              <a:off x="990600" y="2667000"/>
              <a:ext cx="336835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3600" b="1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rPr>
                <a:t>17,548 </a:t>
              </a:r>
              <a:r>
                <a:rPr lang="en-US" sz="3600" b="1" smtClean="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rPr>
                <a:t>PULAU</a:t>
              </a:r>
              <a:r>
                <a:rPr lang="id-ID" sz="3600" b="1" smtClean="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rPr>
                <a:t> </a:t>
              </a:r>
              <a:r>
                <a:rPr lang="id-ID" sz="3600" b="1" dirty="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rPr>
                <a:t>...</a:t>
              </a: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5907088" y="0"/>
            <a:ext cx="4908138" cy="3429000"/>
            <a:chOff x="4383087" y="0"/>
            <a:chExt cx="4908138" cy="3429000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95800" y="0"/>
              <a:ext cx="4648200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>
              <a:off x="4383087" y="838200"/>
              <a:ext cx="490813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3600" b="1" dirty="0">
                  <a:solidFill>
                    <a:srgbClr val="FF0000"/>
                  </a:solidFill>
                  <a:latin typeface="Calibri" pitchFamily="34" charset="0"/>
                  <a:cs typeface="Arial" pitchFamily="34" charset="0"/>
                </a:rPr>
                <a:t>... </a:t>
              </a:r>
              <a:r>
                <a:rPr lang="en-US" sz="3600" b="1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3.5</a:t>
              </a:r>
              <a:r>
                <a:rPr lang="id-ID" sz="3600" b="1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 </a:t>
              </a:r>
              <a:r>
                <a:rPr lang="en-US" sz="3600" b="1" smtClean="0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JUTA </a:t>
              </a:r>
              <a:r>
                <a:rPr lang="id-ID" sz="3600" b="1" smtClean="0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km</a:t>
              </a:r>
              <a:r>
                <a:rPr lang="id-ID" sz="3600" b="1" baseline="30000" smtClean="0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2</a:t>
              </a:r>
              <a:r>
                <a:rPr lang="id-ID" sz="3600" b="1" smtClean="0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 </a:t>
              </a:r>
              <a:r>
                <a:rPr lang="en-US" sz="3600" b="1" smtClean="0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LAUT</a:t>
              </a:r>
              <a:r>
                <a:rPr lang="id-ID" sz="3600" b="1" smtClean="0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a </a:t>
              </a:r>
              <a:r>
                <a:rPr lang="id-ID" sz="3600" b="1" dirty="0">
                  <a:solidFill>
                    <a:prstClr val="white"/>
                  </a:solidFill>
                  <a:latin typeface="Calibri" pitchFamily="34" charset="0"/>
                  <a:cs typeface="Arial" pitchFamily="34" charset="0"/>
                </a:rPr>
                <a:t>...</a:t>
              </a:r>
            </a:p>
          </p:txBody>
        </p:sp>
      </p:grpSp>
      <p:grpSp>
        <p:nvGrpSpPr>
          <p:cNvPr id="10" name="Group 11"/>
          <p:cNvGrpSpPr/>
          <p:nvPr/>
        </p:nvGrpSpPr>
        <p:grpSpPr>
          <a:xfrm>
            <a:off x="6096000" y="3429000"/>
            <a:ext cx="4572000" cy="3429000"/>
            <a:chOff x="4572000" y="3429000"/>
            <a:chExt cx="4572000" cy="3429000"/>
          </a:xfrm>
        </p:grpSpPr>
        <p:pic>
          <p:nvPicPr>
            <p:cNvPr id="6" name="Picture 3" descr="_high_-gallery-img3510_TropicalpleasureinLovinaBeachPhotobyBambangWijanarko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72000" y="3429000"/>
              <a:ext cx="4572000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>
            <a:xfrm>
              <a:off x="4572000" y="3429000"/>
              <a:ext cx="2362200" cy="83099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2400" b="1" dirty="0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... 80,000 </a:t>
              </a:r>
              <a:r>
                <a:rPr lang="id-ID" sz="2400" b="1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km </a:t>
              </a:r>
              <a:r>
                <a:rPr lang="en-US" sz="2400" b="1" smtClean="0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GARIS PANTAI</a:t>
              </a:r>
              <a:r>
                <a:rPr lang="id-ID" sz="2400" b="1" smtClean="0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 </a:t>
              </a:r>
              <a:r>
                <a:rPr lang="id-ID" sz="2400" b="1" dirty="0">
                  <a:solidFill>
                    <a:prstClr val="black"/>
                  </a:solidFill>
                  <a:latin typeface="Calibri" pitchFamily="34" charset="0"/>
                  <a:cs typeface="Arial" pitchFamily="34" charset="0"/>
                </a:rPr>
                <a:t>...</a:t>
              </a:r>
            </a:p>
          </p:txBody>
        </p:sp>
      </p:grpSp>
      <p:grpSp>
        <p:nvGrpSpPr>
          <p:cNvPr id="11" name="Group 12"/>
          <p:cNvGrpSpPr/>
          <p:nvPr/>
        </p:nvGrpSpPr>
        <p:grpSpPr>
          <a:xfrm>
            <a:off x="1524000" y="3200400"/>
            <a:ext cx="4572000" cy="3657600"/>
            <a:chOff x="0" y="3200400"/>
            <a:chExt cx="4572000" cy="3657600"/>
          </a:xfrm>
        </p:grpSpPr>
        <p:pic>
          <p:nvPicPr>
            <p:cNvPr id="8" name="Picture 3" descr="BROMO (KIAT)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3200400"/>
              <a:ext cx="4572000" cy="365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1"/>
            <p:cNvSpPr txBox="1">
              <a:spLocks noChangeArrowheads="1"/>
            </p:cNvSpPr>
            <p:nvPr/>
          </p:nvSpPr>
          <p:spPr bwMode="auto">
            <a:xfrm>
              <a:off x="1" y="3352800"/>
              <a:ext cx="44958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3200" b="1" smtClean="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rPr>
                <a:t>...155 </a:t>
              </a:r>
              <a:r>
                <a:rPr lang="en-US" sz="3200" b="1" smtClean="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rPr>
                <a:t>GUNUNG BERAPI</a:t>
              </a:r>
              <a:endParaRPr lang="id-ID" sz="3200" b="1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429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_low_-gallery-img3498_SnowyLandscapeonPuncakJayaWijayaPapu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_low_-gallery-img4327_BukitSumbaNTT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24000" y="0"/>
            <a:ext cx="9144000" cy="11079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prstClr val="black"/>
                </a:solidFill>
              </a:rPr>
              <a:t>DARI GUNUNG BERPUNCAK SALJU SAMPAI PADANG RUMPUT</a:t>
            </a:r>
            <a:endParaRPr lang="en-US" sz="2400" b="1" dirty="0">
              <a:solidFill>
                <a:prstClr val="black"/>
              </a:solidFill>
            </a:endParaRPr>
          </a:p>
          <a:p>
            <a:endParaRPr lang="en-US" b="1" dirty="0">
              <a:solidFill>
                <a:prstClr val="white"/>
              </a:solidFill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1524000" y="3352800"/>
            <a:ext cx="9144000" cy="3505200"/>
            <a:chOff x="0" y="3352800"/>
            <a:chExt cx="9144000" cy="3505200"/>
          </a:xfrm>
        </p:grpSpPr>
        <p:pic>
          <p:nvPicPr>
            <p:cNvPr id="8" name="Picture 2" descr="Berbak.jpg"/>
            <p:cNvPicPr>
              <a:picLocks noChangeAspect="1"/>
            </p:cNvPicPr>
            <p:nvPr/>
          </p:nvPicPr>
          <p:blipFill>
            <a:blip r:embed="rId5" cstate="print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0" y="3371850"/>
              <a:ext cx="9144000" cy="3486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1"/>
            <p:cNvSpPr txBox="1">
              <a:spLocks noChangeArrowheads="1"/>
            </p:cNvSpPr>
            <p:nvPr/>
          </p:nvSpPr>
          <p:spPr bwMode="auto">
            <a:xfrm>
              <a:off x="1371600" y="3352800"/>
              <a:ext cx="46023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d-ID" sz="3200" b="1">
                  <a:solidFill>
                    <a:prstClr val="white"/>
                  </a:solidFill>
                  <a:latin typeface="Calibri" pitchFamily="34" charset="0"/>
                </a:rPr>
                <a:t>... </a:t>
              </a:r>
              <a:r>
                <a:rPr lang="en-US" sz="3200" b="1" smtClean="0">
                  <a:solidFill>
                    <a:prstClr val="white"/>
                  </a:solidFill>
                  <a:latin typeface="Calibri" pitchFamily="34" charset="0"/>
                </a:rPr>
                <a:t>DAN DAERAH BERAWA</a:t>
              </a:r>
              <a:endParaRPr lang="id-ID" sz="3200" b="1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831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 descr="BINDARAN H.I-(EBONG)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rcRect t="3125"/>
          <a:stretch>
            <a:fillRect/>
          </a:stretch>
        </p:blipFill>
        <p:spPr bwMode="auto">
          <a:xfrm>
            <a:off x="1524000" y="0"/>
            <a:ext cx="46482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1524001" y="0"/>
            <a:ext cx="4214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3200" b="1" smtClean="0">
                <a:solidFill>
                  <a:prstClr val="black"/>
                </a:solidFill>
                <a:latin typeface="Calibri" pitchFamily="34" charset="0"/>
              </a:rPr>
              <a:t>DARI METROPOLITAN</a:t>
            </a:r>
            <a:r>
              <a:rPr lang="id-ID" sz="3200" b="1" smtClean="0">
                <a:solidFill>
                  <a:prstClr val="black"/>
                </a:solidFill>
                <a:latin typeface="Calibri" pitchFamily="34" charset="0"/>
              </a:rPr>
              <a:t>...</a:t>
            </a:r>
            <a:endParaRPr lang="id-ID" sz="3200" b="1" dirty="0">
              <a:solidFill>
                <a:prstClr val="black"/>
              </a:solidFill>
              <a:latin typeface="Calibri" pitchFamily="34" charset="0"/>
            </a:endParaRPr>
          </a:p>
        </p:txBody>
      </p:sp>
      <p:pic>
        <p:nvPicPr>
          <p:cNvPr id="4" name="Picture 1" descr="pemukiman kumuh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1" y="3352800"/>
            <a:ext cx="470582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524000" y="6211888"/>
            <a:ext cx="4724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id-ID" sz="3600" b="1">
                <a:solidFill>
                  <a:schemeClr val="bg1"/>
                </a:solidFill>
                <a:latin typeface="Calibri" pitchFamily="34" charset="0"/>
              </a:rPr>
              <a:t>... </a:t>
            </a:r>
            <a:r>
              <a:rPr lang="en-US" sz="3600" b="1" smtClean="0">
                <a:solidFill>
                  <a:schemeClr val="bg1"/>
                </a:solidFill>
                <a:latin typeface="Calibri" pitchFamily="34" charset="0"/>
              </a:rPr>
              <a:t>RUMAH KUMUH</a:t>
            </a:r>
            <a:r>
              <a:rPr lang="id-ID" sz="3600" b="1" smtClean="0">
                <a:solidFill>
                  <a:schemeClr val="bg1"/>
                </a:solidFill>
                <a:latin typeface="Calibri" pitchFamily="34" charset="0"/>
              </a:rPr>
              <a:t>...</a:t>
            </a:r>
            <a:endParaRPr lang="id-ID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6" name="Picture 4" descr="C:\Users\Nizam\Pictures\_low_-gallery-img3525_JakartaHeritageJakartaPhotobyIwanKurniawan.jpg"/>
          <p:cNvPicPr>
            <a:picLocks noChangeAspect="1" noChangeArrowheads="1"/>
          </p:cNvPicPr>
          <p:nvPr/>
        </p:nvPicPr>
        <p:blipFill>
          <a:blip r:embed="rId5" cstate="print"/>
          <a:srcRect t="5208" b="6250"/>
          <a:stretch>
            <a:fillRect/>
          </a:stretch>
        </p:blipFill>
        <p:spPr bwMode="auto">
          <a:xfrm>
            <a:off x="6172200" y="0"/>
            <a:ext cx="4495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5605462" y="2819401"/>
            <a:ext cx="50625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4000" b="1" smtClean="0">
                <a:solidFill>
                  <a:srgbClr val="FFFF00"/>
                </a:solidFill>
                <a:latin typeface="Calibri" pitchFamily="34" charset="0"/>
              </a:rPr>
              <a:t>KOTA TUA</a:t>
            </a:r>
            <a:r>
              <a:rPr lang="id-ID" sz="4000" b="1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id-ID" sz="4000" b="1" dirty="0">
                <a:solidFill>
                  <a:srgbClr val="FFFF00"/>
                </a:solidFill>
                <a:latin typeface="Calibri" pitchFamily="34" charset="0"/>
              </a:rPr>
              <a:t>...</a:t>
            </a:r>
          </a:p>
        </p:txBody>
      </p:sp>
      <p:pic>
        <p:nvPicPr>
          <p:cNvPr id="8" name="Picture 2" descr="DSC05173.JPG"/>
          <p:cNvPicPr>
            <a:picLocks noChangeAspect="1"/>
          </p:cNvPicPr>
          <p:nvPr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>
            <a:off x="6172200" y="3486150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5595938" y="3505200"/>
            <a:ext cx="50720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d-ID" sz="3200" b="1" dirty="0">
                <a:solidFill>
                  <a:srgbClr val="FFFF00"/>
                </a:solidFill>
                <a:latin typeface="Calibri" pitchFamily="34" charset="0"/>
              </a:rPr>
              <a:t>...</a:t>
            </a:r>
            <a:r>
              <a:rPr lang="id-ID" sz="3200" b="1">
                <a:solidFill>
                  <a:prstClr val="white"/>
                </a:solidFill>
                <a:latin typeface="Calibri" pitchFamily="34" charset="0"/>
              </a:rPr>
              <a:t>to </a:t>
            </a:r>
            <a:r>
              <a:rPr lang="en-US" sz="3200" b="1" smtClean="0">
                <a:solidFill>
                  <a:prstClr val="black"/>
                </a:solidFill>
                <a:latin typeface="Calibri" pitchFamily="34" charset="0"/>
              </a:rPr>
              <a:t>RUMAH TRADISIONAL</a:t>
            </a:r>
            <a:endParaRPr lang="id-ID" sz="3200" b="1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3886200" y="2971800"/>
            <a:ext cx="533400" cy="10668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14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 descr="_low_-gallery-img4109_Prambanan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le 3"/>
          <p:cNvSpPr/>
          <p:nvPr/>
        </p:nvSpPr>
        <p:spPr>
          <a:xfrm>
            <a:off x="6858000" y="0"/>
            <a:ext cx="3810000" cy="22098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6453188" y="609600"/>
            <a:ext cx="421481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d-ID" sz="3200" b="1" smtClean="0">
                <a:solidFill>
                  <a:srgbClr val="FFFF00"/>
                </a:solidFill>
                <a:latin typeface="Calibri" pitchFamily="34" charset="0"/>
              </a:rPr>
              <a:t>...</a:t>
            </a:r>
            <a:r>
              <a:rPr lang="en-US" sz="3200" b="1" smtClean="0">
                <a:solidFill>
                  <a:srgbClr val="FFFF00"/>
                </a:solidFill>
                <a:latin typeface="Calibri" pitchFamily="34" charset="0"/>
              </a:rPr>
              <a:t>WARISAN BUDAYA DUNIA…</a:t>
            </a:r>
            <a:endParaRPr lang="id-ID" sz="3200" b="1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03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9713" y="-11113"/>
            <a:ext cx="9174163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16" descr="fa_p_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188" y="1"/>
            <a:ext cx="307181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188" y="2198689"/>
            <a:ext cx="3071812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96188" y="4500564"/>
            <a:ext cx="3071812" cy="236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21" descr="C:\Users\Nizam\Pictures\Bunga_bangka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38813" y="4051300"/>
            <a:ext cx="1928812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Box 2"/>
          <p:cNvSpPr txBox="1">
            <a:spLocks noChangeArrowheads="1"/>
          </p:cNvSpPr>
          <p:nvPr/>
        </p:nvSpPr>
        <p:spPr bwMode="auto">
          <a:xfrm>
            <a:off x="1952626" y="5429250"/>
            <a:ext cx="8501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sz="3200" b="1">
                <a:solidFill>
                  <a:srgbClr val="FFFF00"/>
                </a:solidFill>
                <a:latin typeface="Calibri" pitchFamily="34" charset="0"/>
              </a:rPr>
              <a:t>Mega bio </a:t>
            </a:r>
            <a:r>
              <a:rPr lang="id-ID" sz="3200" b="1" smtClean="0">
                <a:solidFill>
                  <a:srgbClr val="FFFF00"/>
                </a:solidFill>
                <a:latin typeface="Calibri" pitchFamily="34" charset="0"/>
              </a:rPr>
              <a:t>diversit</a:t>
            </a:r>
            <a:r>
              <a:rPr lang="en-US" sz="3200" b="1" smtClean="0">
                <a:solidFill>
                  <a:srgbClr val="FFFF00"/>
                </a:solidFill>
                <a:latin typeface="Calibri" pitchFamily="34" charset="0"/>
              </a:rPr>
              <a:t>as</a:t>
            </a:r>
            <a:r>
              <a:rPr lang="id-ID" sz="3200" b="1" smtClean="0">
                <a:solidFill>
                  <a:srgbClr val="FFFF00"/>
                </a:solidFill>
                <a:latin typeface="Calibri" pitchFamily="34" charset="0"/>
              </a:rPr>
              <a:t>                          </a:t>
            </a:r>
            <a:r>
              <a:rPr lang="id-ID" sz="3200" b="1">
                <a:solidFill>
                  <a:srgbClr val="FFFF00"/>
                </a:solidFill>
                <a:latin typeface="Calibri" pitchFamily="34" charset="0"/>
              </a:rPr>
              <a:t>... Flora ...</a:t>
            </a:r>
          </a:p>
        </p:txBody>
      </p:sp>
      <p:pic>
        <p:nvPicPr>
          <p:cNvPr id="20488" name="Picture 26" descr="http://www.anggrek.org/index.php/2006/07/15/anggrek-jenggot/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38813" y="1"/>
            <a:ext cx="1928812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31" descr="Vanda insignis rio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67375" y="2928939"/>
            <a:ext cx="20002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24" descr="http://divisiflora.wordpress.com/2007/03/31/coelogyne-celebensis/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38813" y="1571626"/>
            <a:ext cx="19288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Rectangle 29"/>
          <p:cNvSpPr/>
          <p:nvPr/>
        </p:nvSpPr>
        <p:spPr>
          <a:xfrm>
            <a:off x="10668000" y="0"/>
            <a:ext cx="5715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2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6062" y="-7938"/>
            <a:ext cx="9159876" cy="687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4810126" y="5429250"/>
            <a:ext cx="4214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d-ID" sz="3200" b="1">
                <a:solidFill>
                  <a:srgbClr val="FFFF00"/>
                </a:solidFill>
                <a:latin typeface="Calibri" pitchFamily="34" charset="0"/>
              </a:rPr>
              <a:t>Mega bio diversity</a:t>
            </a:r>
          </a:p>
        </p:txBody>
      </p:sp>
      <p:pic>
        <p:nvPicPr>
          <p:cNvPr id="21508" name="Picture 18" descr="icon_donat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8226" y="571501"/>
            <a:ext cx="15017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1900" y="1"/>
            <a:ext cx="30861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09938" y="1614489"/>
            <a:ext cx="2857500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6188" y="2114551"/>
            <a:ext cx="3071812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09939" y="3817938"/>
            <a:ext cx="2873375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67438" y="4854576"/>
            <a:ext cx="1516062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15238" y="4429126"/>
            <a:ext cx="31242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24001" y="4770439"/>
            <a:ext cx="18065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524000" y="1"/>
            <a:ext cx="1798638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7" name="TextBox 2"/>
          <p:cNvSpPr txBox="1">
            <a:spLocks noChangeArrowheads="1"/>
          </p:cNvSpPr>
          <p:nvPr/>
        </p:nvSpPr>
        <p:spPr bwMode="auto">
          <a:xfrm>
            <a:off x="1952626" y="5429250"/>
            <a:ext cx="8715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d-ID" sz="3200" b="1">
                <a:solidFill>
                  <a:srgbClr val="FFFF00"/>
                </a:solidFill>
                <a:latin typeface="Calibri" pitchFamily="34" charset="0"/>
              </a:rPr>
              <a:t>				...fauna</a:t>
            </a:r>
          </a:p>
        </p:txBody>
      </p:sp>
    </p:spTree>
    <p:extLst>
      <p:ext uri="{BB962C8B-B14F-4D97-AF65-F5344CB8AC3E}">
        <p14:creationId xmlns:p14="http://schemas.microsoft.com/office/powerpoint/2010/main" val="304263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3" cstate="print"/>
          <a:srcRect l="3773" r="20755"/>
          <a:stretch>
            <a:fillRect/>
          </a:stretch>
        </p:blipFill>
        <p:spPr bwMode="auto">
          <a:xfrm>
            <a:off x="7596188" y="0"/>
            <a:ext cx="3071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4" cstate="print"/>
          <a:srcRect l="58199" t="5859" r="25589" b="13086"/>
          <a:stretch>
            <a:fillRect/>
          </a:stretch>
        </p:blipFill>
        <p:spPr bwMode="auto">
          <a:xfrm>
            <a:off x="1524000" y="1"/>
            <a:ext cx="207168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5" cstate="print"/>
          <a:srcRect l="11566" t="7031" r="57687" b="13867"/>
          <a:stretch>
            <a:fillRect/>
          </a:stretch>
        </p:blipFill>
        <p:spPr bwMode="auto">
          <a:xfrm>
            <a:off x="3524250" y="0"/>
            <a:ext cx="407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7596188" y="0"/>
            <a:ext cx="3071812" cy="6858000"/>
          </a:xfrm>
          <a:prstGeom prst="rect">
            <a:avLst/>
          </a:prstGeom>
          <a:solidFill>
            <a:srgbClr val="DDD9C3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96188" y="5072063"/>
            <a:ext cx="3071812" cy="150971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96188" y="1"/>
            <a:ext cx="3071812" cy="785813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22536" name="TextBox 12"/>
          <p:cNvSpPr txBox="1">
            <a:spLocks noChangeArrowheads="1"/>
          </p:cNvSpPr>
          <p:nvPr/>
        </p:nvSpPr>
        <p:spPr bwMode="auto">
          <a:xfrm>
            <a:off x="7667626" y="214313"/>
            <a:ext cx="2786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sz="2400" b="1" smtClean="0">
                <a:solidFill>
                  <a:prstClr val="white"/>
                </a:solidFill>
                <a:latin typeface="Calibri" pitchFamily="34" charset="0"/>
              </a:rPr>
              <a:t>DIVERSIT</a:t>
            </a:r>
            <a:r>
              <a:rPr lang="en-US" sz="2400" b="1" smtClean="0">
                <a:solidFill>
                  <a:prstClr val="white"/>
                </a:solidFill>
                <a:latin typeface="Calibri" pitchFamily="34" charset="0"/>
              </a:rPr>
              <a:t>I</a:t>
            </a:r>
            <a:endParaRPr lang="id-ID" sz="2400" b="1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22537" name="TextBox 13"/>
          <p:cNvSpPr txBox="1">
            <a:spLocks noChangeArrowheads="1"/>
          </p:cNvSpPr>
          <p:nvPr/>
        </p:nvSpPr>
        <p:spPr bwMode="auto">
          <a:xfrm>
            <a:off x="7391400" y="4724401"/>
            <a:ext cx="3276600" cy="249299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 smtClean="0">
                <a:solidFill>
                  <a:prstClr val="white"/>
                </a:solidFill>
                <a:latin typeface="Calibri" pitchFamily="34" charset="0"/>
              </a:rPr>
              <a:t>Lebih dari</a:t>
            </a:r>
            <a:r>
              <a:rPr lang="id-ID" sz="2600" smtClean="0">
                <a:solidFill>
                  <a:prstClr val="white"/>
                </a:solidFill>
                <a:latin typeface="Calibri" pitchFamily="34" charset="0"/>
              </a:rPr>
              <a:t> </a:t>
            </a:r>
            <a:r>
              <a:rPr lang="id-ID" sz="2600">
                <a:solidFill>
                  <a:prstClr val="white"/>
                </a:solidFill>
                <a:latin typeface="Calibri" pitchFamily="34" charset="0"/>
              </a:rPr>
              <a:t>300 </a:t>
            </a:r>
            <a:r>
              <a:rPr lang="en-US" sz="2600" smtClean="0">
                <a:solidFill>
                  <a:prstClr val="white"/>
                </a:solidFill>
                <a:latin typeface="Calibri" pitchFamily="34" charset="0"/>
              </a:rPr>
              <a:t>kelompok </a:t>
            </a:r>
            <a:r>
              <a:rPr lang="id-ID" sz="2600" smtClean="0">
                <a:solidFill>
                  <a:prstClr val="white"/>
                </a:solidFill>
                <a:latin typeface="Calibri" pitchFamily="34" charset="0"/>
              </a:rPr>
              <a:t>et</a:t>
            </a:r>
            <a:r>
              <a:rPr lang="en-US" sz="2600" smtClean="0">
                <a:solidFill>
                  <a:prstClr val="white"/>
                </a:solidFill>
                <a:latin typeface="Calibri" pitchFamily="34" charset="0"/>
              </a:rPr>
              <a:t>nik hidup di </a:t>
            </a:r>
            <a:r>
              <a:rPr lang="id-ID" sz="2600" smtClean="0">
                <a:solidFill>
                  <a:prstClr val="white"/>
                </a:solidFill>
                <a:latin typeface="Calibri" pitchFamily="34" charset="0"/>
              </a:rPr>
              <a:t>Indonesia</a:t>
            </a:r>
            <a:r>
              <a:rPr lang="en-US" sz="2600" smtClean="0">
                <a:solidFill>
                  <a:prstClr val="white"/>
                </a:solidFill>
                <a:latin typeface="Calibri" pitchFamily="34" charset="0"/>
              </a:rPr>
              <a:t> berbicara dengan tidak kurang dari </a:t>
            </a:r>
            <a:r>
              <a:rPr lang="id-ID" sz="2600" smtClean="0">
                <a:solidFill>
                  <a:prstClr val="white"/>
                </a:solidFill>
                <a:latin typeface="Calibri" pitchFamily="34" charset="0"/>
              </a:rPr>
              <a:t>700 </a:t>
            </a:r>
            <a:r>
              <a:rPr lang="en-US" sz="2600" smtClean="0">
                <a:solidFill>
                  <a:prstClr val="white"/>
                </a:solidFill>
                <a:latin typeface="Calibri" pitchFamily="34" charset="0"/>
              </a:rPr>
              <a:t>bahasa</a:t>
            </a:r>
            <a:r>
              <a:rPr lang="id-ID" sz="2600" smtClean="0">
                <a:solidFill>
                  <a:prstClr val="white"/>
                </a:solidFill>
                <a:latin typeface="Calibri" pitchFamily="34" charset="0"/>
              </a:rPr>
              <a:t> </a:t>
            </a:r>
            <a:r>
              <a:rPr lang="id-ID" sz="2600">
                <a:solidFill>
                  <a:prstClr val="white"/>
                </a:solidFill>
                <a:latin typeface="Calibri" pitchFamily="34" charset="0"/>
              </a:rPr>
              <a:t>and </a:t>
            </a:r>
            <a:r>
              <a:rPr lang="id-ID" sz="2600" smtClean="0">
                <a:solidFill>
                  <a:prstClr val="white"/>
                </a:solidFill>
                <a:latin typeface="Calibri" pitchFamily="34" charset="0"/>
              </a:rPr>
              <a:t>diale</a:t>
            </a:r>
            <a:r>
              <a:rPr lang="en-US" sz="2600" smtClean="0">
                <a:solidFill>
                  <a:prstClr val="white"/>
                </a:solidFill>
                <a:latin typeface="Calibri" pitchFamily="34" charset="0"/>
              </a:rPr>
              <a:t>k</a:t>
            </a:r>
            <a:endParaRPr lang="id-ID" sz="2600" dirty="0">
              <a:solidFill>
                <a:prstClr val="white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12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3555" name="Picture 6" descr="ANAK DAYAK-03 (BAMBANG W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0"/>
            <a:ext cx="455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9" descr="_low_-gallery-img4198_GrebegKratonYogyajarta11Patmawinat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4564" y="3429000"/>
            <a:ext cx="4643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0" descr="_low_-gallery-img4582_FESTIVALDANAUSENTANI20080619064526.gif"/>
          <p:cNvPicPr>
            <a:picLocks noChangeAspect="1"/>
          </p:cNvPicPr>
          <p:nvPr/>
        </p:nvPicPr>
        <p:blipFill>
          <a:blip r:embed="rId5" cstate="print"/>
          <a:srcRect l="34064" r="26563"/>
          <a:stretch>
            <a:fillRect/>
          </a:stretch>
        </p:blipFill>
        <p:spPr bwMode="auto">
          <a:xfrm>
            <a:off x="6024564" y="0"/>
            <a:ext cx="181927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1" descr="_low_-gallery-img4600_TABURBENIH0036.jpg"/>
          <p:cNvPicPr>
            <a:picLocks noChangeAspect="1"/>
          </p:cNvPicPr>
          <p:nvPr/>
        </p:nvPicPr>
        <p:blipFill>
          <a:blip r:embed="rId6" cstate="print"/>
          <a:srcRect l="29375" r="36874"/>
          <a:stretch>
            <a:fillRect/>
          </a:stretch>
        </p:blipFill>
        <p:spPr bwMode="auto">
          <a:xfrm>
            <a:off x="9124950" y="0"/>
            <a:ext cx="15430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Content Placeholder 3" descr="imagesCAMKKQAF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rcRect l="56802" r="15489"/>
          <a:stretch>
            <a:fillRect/>
          </a:stretch>
        </p:blipFill>
        <p:spPr>
          <a:xfrm>
            <a:off x="7739063" y="0"/>
            <a:ext cx="1428750" cy="3429000"/>
          </a:xfrm>
        </p:spPr>
      </p:pic>
      <p:sp>
        <p:nvSpPr>
          <p:cNvPr id="23560" name="TextBox 12"/>
          <p:cNvSpPr txBox="1">
            <a:spLocks noChangeArrowheads="1"/>
          </p:cNvSpPr>
          <p:nvPr/>
        </p:nvSpPr>
        <p:spPr bwMode="auto">
          <a:xfrm>
            <a:off x="1524001" y="5486400"/>
            <a:ext cx="4500563" cy="1384995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d-ID" sz="2800" b="1" dirty="0">
                <a:solidFill>
                  <a:prstClr val="black"/>
                </a:solidFill>
                <a:latin typeface="Calibri" pitchFamily="34" charset="0"/>
              </a:rPr>
              <a:t>    </a:t>
            </a:r>
          </a:p>
          <a:p>
            <a:pPr algn="ctr"/>
            <a:r>
              <a:rPr lang="en-US" sz="2800" b="1" smtClean="0">
                <a:solidFill>
                  <a:prstClr val="white"/>
                </a:solidFill>
                <a:latin typeface="Calibri" pitchFamily="34" charset="0"/>
              </a:rPr>
              <a:t>BERAGAM BUDAYA</a:t>
            </a:r>
            <a:endParaRPr lang="id-ID" sz="2800" b="1" dirty="0">
              <a:solidFill>
                <a:prstClr val="white"/>
              </a:solidFill>
              <a:latin typeface="Calibri" pitchFamily="34" charset="0"/>
            </a:endParaRPr>
          </a:p>
          <a:p>
            <a:pPr algn="ctr"/>
            <a:endParaRPr lang="id-ID" sz="2800" b="1" dirty="0">
              <a:solidFill>
                <a:prstClr val="white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55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TAPI KITA HANYA DIJADIKAN PASAR OLEH NEGARA LAIN?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en-US" dirty="0"/>
          </a:p>
        </p:txBody>
      </p:sp>
      <p:pic>
        <p:nvPicPr>
          <p:cNvPr id="21508" name="Content Placeholder 8" descr="question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445" y="1049520"/>
            <a:ext cx="511175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69894" y="3173506"/>
            <a:ext cx="10575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Kita kaya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sumberdaya</a:t>
            </a:r>
            <a:r>
              <a:rPr lang="en-US" dirty="0" smtClean="0"/>
              <a:t> </a:t>
            </a:r>
            <a:r>
              <a:rPr lang="en-US" dirty="0" err="1" smtClean="0"/>
              <a:t>alam</a:t>
            </a:r>
            <a:r>
              <a:rPr lang="en-US" dirty="0" smtClean="0"/>
              <a:t>, </a:t>
            </a:r>
            <a:r>
              <a:rPr lang="en-US" dirty="0" err="1" smtClean="0"/>
              <a:t>seni</a:t>
            </a:r>
            <a:r>
              <a:rPr lang="en-US" dirty="0" smtClean="0"/>
              <a:t>, dan </a:t>
            </a:r>
            <a:r>
              <a:rPr lang="en-US" dirty="0" err="1" smtClean="0"/>
              <a:t>budaya</a:t>
            </a:r>
            <a:endParaRPr lang="en-US" dirty="0" smtClean="0"/>
          </a:p>
          <a:p>
            <a:r>
              <a:rPr lang="en-US" dirty="0" smtClean="0"/>
              <a:t>Kita kaya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keragaman</a:t>
            </a:r>
            <a:r>
              <a:rPr lang="en-US" dirty="0" smtClean="0"/>
              <a:t> </a:t>
            </a:r>
            <a:r>
              <a:rPr lang="en-US" dirty="0" err="1" smtClean="0"/>
              <a:t>penduduk</a:t>
            </a:r>
            <a:r>
              <a:rPr lang="en-US" dirty="0" smtClean="0"/>
              <a:t>, </a:t>
            </a:r>
            <a:r>
              <a:rPr lang="en-US" dirty="0" err="1" smtClean="0"/>
              <a:t>etnik</a:t>
            </a:r>
            <a:r>
              <a:rPr lang="en-US" dirty="0" smtClean="0"/>
              <a:t> dan Bahasa</a:t>
            </a:r>
          </a:p>
          <a:p>
            <a:r>
              <a:rPr lang="en-US" dirty="0" smtClean="0"/>
              <a:t>Kita </a:t>
            </a:r>
            <a:r>
              <a:rPr lang="en-US" dirty="0" err="1" smtClean="0"/>
              <a:t>menghadapi</a:t>
            </a:r>
            <a:r>
              <a:rPr lang="en-US" dirty="0" smtClean="0"/>
              <a:t> </a:t>
            </a:r>
            <a:r>
              <a:rPr lang="en-US" dirty="0" err="1" smtClean="0"/>
              <a:t>tantangan</a:t>
            </a:r>
            <a:r>
              <a:rPr lang="en-US" dirty="0" smtClean="0"/>
              <a:t> ASEAN, APEC, dan global</a:t>
            </a:r>
          </a:p>
          <a:p>
            <a:r>
              <a:rPr lang="en-US" dirty="0" smtClean="0"/>
              <a:t>Kita </a:t>
            </a:r>
            <a:r>
              <a:rPr lang="en-US" dirty="0" err="1" smtClean="0"/>
              <a:t>berada</a:t>
            </a:r>
            <a:r>
              <a:rPr lang="en-US" dirty="0" smtClean="0"/>
              <a:t> di </a:t>
            </a:r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akademik</a:t>
            </a:r>
            <a:r>
              <a:rPr lang="en-US" dirty="0" smtClean="0"/>
              <a:t> yang </a:t>
            </a:r>
            <a:r>
              <a:rPr lang="en-US" dirty="0" err="1" smtClean="0"/>
              <a:t>kondusif</a:t>
            </a:r>
            <a:r>
              <a:rPr lang="en-US" dirty="0" smtClean="0"/>
              <a:t> di </a:t>
            </a:r>
            <a:r>
              <a:rPr lang="en-US" dirty="0" smtClean="0"/>
              <a:t>PERGURUAN TINGGI YANG </a:t>
            </a:r>
            <a:r>
              <a:rPr lang="en-US" dirty="0" err="1" smtClean="0"/>
              <a:t>peduli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perkembangan</a:t>
            </a:r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057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MENGAPA MUTU HARUS DIBANGUN?</a:t>
            </a:r>
            <a:br>
              <a:rPr lang="en-US" dirty="0" smtClean="0"/>
            </a:br>
            <a:r>
              <a:rPr lang="en-US" dirty="0" smtClean="0"/>
              <a:t>BAGAIMANA CARANYA?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MARI KITA MENYAMAKAN PERSEPSI TENTANG BAGAIMANA MEMBANGUN BUDAYA  MUTU DI PERGURUAN TINGGI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1376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MARI KITA SIAPKAN GENERASI </a:t>
            </a:r>
            <a:r>
              <a:rPr lang="en-US" dirty="0" smtClean="0"/>
              <a:t>EMAS INDONESIA!!</a:t>
            </a:r>
            <a:br>
              <a:rPr lang="en-US" dirty="0" smtClean="0"/>
            </a:br>
            <a:r>
              <a:rPr lang="en-US" dirty="0" smtClean="0"/>
              <a:t>SETUJU?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en-US" dirty="0"/>
          </a:p>
        </p:txBody>
      </p:sp>
      <p:pic>
        <p:nvPicPr>
          <p:cNvPr id="21508" name="Content Placeholder 8" descr="question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504" y="817873"/>
            <a:ext cx="511175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Placeholder 4" descr="recycle_wd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1847528" y="404665"/>
            <a:ext cx="3369320" cy="227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5" descr="lightbulb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3572" y="280989"/>
            <a:ext cx="1838325" cy="17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\\Comet\seameo\employibility_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74623" y="2598694"/>
            <a:ext cx="2116224" cy="21162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7601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32556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3600" dirty="0" err="1"/>
              <a:t>Harapan</a:t>
            </a:r>
            <a:r>
              <a:rPr lang="en-US" sz="3600" dirty="0"/>
              <a:t> </a:t>
            </a:r>
            <a:r>
              <a:rPr lang="en-US" sz="3600" dirty="0" err="1"/>
              <a:t>dari</a:t>
            </a:r>
            <a:r>
              <a:rPr lang="en-US" sz="3600" dirty="0"/>
              <a:t> </a:t>
            </a:r>
            <a:r>
              <a:rPr lang="en-US" sz="3600" dirty="0" err="1"/>
              <a:t>Pendidikan</a:t>
            </a:r>
            <a:r>
              <a:rPr lang="en-US" sz="3600" dirty="0"/>
              <a:t> </a:t>
            </a:r>
            <a:r>
              <a:rPr lang="en-US" sz="3600" dirty="0" err="1"/>
              <a:t>Tinggi</a:t>
            </a:r>
            <a:r>
              <a:rPr lang="en-US" sz="3600" dirty="0"/>
              <a:t>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i="1" dirty="0" err="1"/>
              <a:t>menghasilkan</a:t>
            </a:r>
            <a:r>
              <a:rPr lang="en-US" sz="3600" i="1" dirty="0"/>
              <a:t> </a:t>
            </a:r>
            <a:r>
              <a:rPr lang="en-US" sz="3600" i="1" dirty="0" err="1"/>
              <a:t>insan</a:t>
            </a:r>
            <a:r>
              <a:rPr lang="en-US" sz="3600" i="1" dirty="0"/>
              <a:t> </a:t>
            </a:r>
            <a:r>
              <a:rPr lang="en-US" sz="3600" i="1" dirty="0" err="1"/>
              <a:t>cerdas</a:t>
            </a:r>
            <a:r>
              <a:rPr lang="en-US" sz="3600" i="1" dirty="0"/>
              <a:t> </a:t>
            </a:r>
            <a:r>
              <a:rPr lang="en-US" sz="3600" i="1" dirty="0" err="1"/>
              <a:t>komprehensif</a:t>
            </a:r>
            <a:r>
              <a:rPr lang="en-US" sz="3600" i="1" dirty="0"/>
              <a:t/>
            </a:r>
            <a:br>
              <a:rPr lang="en-US" sz="3600" i="1" dirty="0"/>
            </a:br>
            <a:r>
              <a:rPr lang="en-US" sz="2700" dirty="0"/>
              <a:t>(</a:t>
            </a:r>
            <a:r>
              <a:rPr lang="en-US" sz="2700" dirty="0" err="1"/>
              <a:t>Renstra</a:t>
            </a:r>
            <a:r>
              <a:rPr lang="en-US" sz="2700" dirty="0"/>
              <a:t> </a:t>
            </a:r>
            <a:r>
              <a:rPr lang="en-US" sz="2700" dirty="0" err="1"/>
              <a:t>Kemdiknas</a:t>
            </a:r>
            <a:r>
              <a:rPr lang="en-US" sz="2700" dirty="0"/>
              <a:t> 2010-2014)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1981200" y="1905000"/>
            <a:ext cx="2895600" cy="2286000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362200" y="3124201"/>
            <a:ext cx="2590800" cy="2239963"/>
          </a:xfrm>
          <a:prstGeom prst="round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3810000" y="1905000"/>
            <a:ext cx="2362200" cy="2286000"/>
          </a:xfrm>
          <a:prstGeom prst="round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733800" y="3124200"/>
            <a:ext cx="2895600" cy="2286000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191000" y="3657600"/>
            <a:ext cx="2895600" cy="0"/>
          </a:xfrm>
          <a:prstGeom prst="straightConnector1">
            <a:avLst/>
          </a:prstGeom>
          <a:ln w="5715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7239000" y="1600201"/>
            <a:ext cx="3200400" cy="48936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marL="117475" indent="-117475">
              <a:buFont typeface="Wingdings" pitchFamily="2" charset="2"/>
              <a:buChar char="§"/>
            </a:pPr>
            <a:r>
              <a:rPr lang="en-US" sz="2400" dirty="0" err="1">
                <a:solidFill>
                  <a:prstClr val="black"/>
                </a:solidFill>
              </a:rPr>
              <a:t>beriman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bertakwa</a:t>
            </a:r>
            <a:r>
              <a:rPr lang="en-US" sz="2400" dirty="0">
                <a:solidFill>
                  <a:prstClr val="black"/>
                </a:solidFill>
              </a:rPr>
              <a:t>   </a:t>
            </a:r>
            <a:r>
              <a:rPr lang="en-US" sz="2400" dirty="0" err="1">
                <a:solidFill>
                  <a:prstClr val="black"/>
                </a:solidFill>
              </a:rPr>
              <a:t>kepada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Tuhan</a:t>
            </a:r>
            <a:r>
              <a:rPr lang="en-US" sz="2400" dirty="0">
                <a:solidFill>
                  <a:prstClr val="black"/>
                </a:solidFill>
              </a:rPr>
              <a:t> YME </a:t>
            </a:r>
            <a:r>
              <a:rPr lang="en-US" sz="2400" dirty="0" err="1">
                <a:solidFill>
                  <a:prstClr val="black"/>
                </a:solidFill>
              </a:rPr>
              <a:t>Maha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Esa</a:t>
            </a:r>
            <a:r>
              <a:rPr lang="en-US" sz="2400" dirty="0">
                <a:solidFill>
                  <a:prstClr val="black"/>
                </a:solidFill>
              </a:rPr>
              <a:t> ,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>
                <a:solidFill>
                  <a:prstClr val="black"/>
                </a:solidFill>
              </a:rPr>
              <a:t>berakhlak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mulia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>
                <a:solidFill>
                  <a:prstClr val="black"/>
                </a:solidFill>
              </a:rPr>
              <a:t>sehat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>
                <a:solidFill>
                  <a:prstClr val="black"/>
                </a:solidFill>
              </a:rPr>
              <a:t>berilmu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>
                <a:solidFill>
                  <a:prstClr val="black"/>
                </a:solidFill>
              </a:rPr>
              <a:t>cakap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>
                <a:solidFill>
                  <a:prstClr val="black"/>
                </a:solidFill>
              </a:rPr>
              <a:t>kreatif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>
                <a:solidFill>
                  <a:prstClr val="black"/>
                </a:solidFill>
              </a:rPr>
              <a:t>mandiri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>
                <a:solidFill>
                  <a:prstClr val="black"/>
                </a:solidFill>
              </a:rPr>
              <a:t>terampil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>
                <a:solidFill>
                  <a:prstClr val="black"/>
                </a:solidFill>
              </a:rPr>
              <a:t>kompeten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err="1">
                <a:solidFill>
                  <a:prstClr val="black"/>
                </a:solidFill>
              </a:rPr>
              <a:t>berbudaya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  <a:r>
              <a:rPr lang="en-US" sz="2400" b="1" dirty="0" err="1">
                <a:solidFill>
                  <a:prstClr val="black"/>
                </a:solidFill>
              </a:rPr>
              <a:t>untuk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</a:p>
          <a:p>
            <a:pPr marL="176213" indent="-176213"/>
            <a:r>
              <a:rPr lang="en-US" sz="2400" b="1" dirty="0">
                <a:solidFill>
                  <a:prstClr val="black"/>
                </a:solidFill>
              </a:rPr>
              <a:t>  </a:t>
            </a:r>
            <a:r>
              <a:rPr lang="en-US" sz="2400" b="1" dirty="0" err="1">
                <a:solidFill>
                  <a:prstClr val="black"/>
                </a:solidFill>
              </a:rPr>
              <a:t>kepentingan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  <a:r>
              <a:rPr lang="en-US" sz="2400" b="1" dirty="0" err="1">
                <a:solidFill>
                  <a:prstClr val="black"/>
                </a:solidFill>
              </a:rPr>
              <a:t>bangsa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09801" y="2286000"/>
            <a:ext cx="1087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prstClr val="black"/>
                </a:solidFill>
              </a:rPr>
              <a:t>Olah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pikir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29200" y="2362200"/>
            <a:ext cx="1129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prstClr val="black"/>
                </a:solidFill>
              </a:rPr>
              <a:t>Olah</a:t>
            </a:r>
            <a:r>
              <a:rPr lang="en-US" dirty="0">
                <a:solidFill>
                  <a:prstClr val="black"/>
                </a:solidFill>
              </a:rPr>
              <a:t>  raga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81601" y="4648200"/>
            <a:ext cx="1061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prstClr val="black"/>
                </a:solidFill>
              </a:rPr>
              <a:t>Olah</a:t>
            </a:r>
            <a:r>
              <a:rPr lang="en-US" dirty="0">
                <a:solidFill>
                  <a:prstClr val="black"/>
                </a:solidFill>
              </a:rPr>
              <a:t> rasa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95600" y="4572001"/>
            <a:ext cx="622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prstClr val="black"/>
                </a:solidFill>
              </a:rPr>
              <a:t>Olah</a:t>
            </a:r>
            <a:endParaRPr lang="en-US" dirty="0">
              <a:solidFill>
                <a:prstClr val="black"/>
              </a:solidFill>
            </a:endParaRPr>
          </a:p>
          <a:p>
            <a:r>
              <a:rPr lang="en-US" dirty="0" err="1">
                <a:solidFill>
                  <a:prstClr val="black"/>
                </a:solidFill>
              </a:rPr>
              <a:t>hati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733800" y="3124200"/>
            <a:ext cx="12192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52600" y="5715000"/>
            <a:ext cx="4667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(</a:t>
            </a:r>
            <a:r>
              <a:rPr lang="en-US" dirty="0" err="1">
                <a:solidFill>
                  <a:prstClr val="black"/>
                </a:solidFill>
              </a:rPr>
              <a:t>Konsep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Pendidikan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Karakter</a:t>
            </a:r>
            <a:r>
              <a:rPr lang="en-US" dirty="0">
                <a:solidFill>
                  <a:prstClr val="black"/>
                </a:solidFill>
              </a:rPr>
              <a:t>, </a:t>
            </a:r>
            <a:r>
              <a:rPr lang="en-US" dirty="0" err="1">
                <a:solidFill>
                  <a:prstClr val="black"/>
                </a:solidFill>
              </a:rPr>
              <a:t>Kemdikbud</a:t>
            </a:r>
            <a:r>
              <a:rPr lang="en-US" dirty="0">
                <a:solidFill>
                  <a:prstClr val="black"/>
                </a:solidFill>
              </a:rPr>
              <a:t>, 2010)</a:t>
            </a:r>
          </a:p>
        </p:txBody>
      </p:sp>
      <p:sp>
        <p:nvSpPr>
          <p:cNvPr id="3" name="TextBox 2"/>
          <p:cNvSpPr txBox="1"/>
          <p:nvPr/>
        </p:nvSpPr>
        <p:spPr>
          <a:xfrm rot="19969878">
            <a:off x="-98677" y="3272879"/>
            <a:ext cx="37025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STUDENT FIRST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07627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owa Wheel"/>
          <p:cNvPicPr>
            <a:picLocks noChangeAspect="1" noChangeArrowheads="1"/>
          </p:cNvPicPr>
          <p:nvPr/>
        </p:nvPicPr>
        <p:blipFill>
          <a:blip r:embed="rId2" cstate="print">
            <a:lum bright="-6000" contrast="36000"/>
          </a:blip>
          <a:srcRect/>
          <a:stretch>
            <a:fillRect/>
          </a:stretch>
        </p:blipFill>
        <p:spPr>
          <a:xfrm>
            <a:off x="2822863" y="272534"/>
            <a:ext cx="6546273" cy="6400800"/>
          </a:xfrm>
          <a:prstGeom prst="rect">
            <a:avLst/>
          </a:prstGeom>
          <a:noFill/>
          <a:ln/>
        </p:spPr>
      </p:pic>
      <p:sp>
        <p:nvSpPr>
          <p:cNvPr id="3" name="TextBox 2"/>
          <p:cNvSpPr txBox="1"/>
          <p:nvPr/>
        </p:nvSpPr>
        <p:spPr>
          <a:xfrm>
            <a:off x="394447" y="152400"/>
            <a:ext cx="2819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prstClr val="black"/>
                </a:solidFill>
              </a:rPr>
              <a:t>Konsep</a:t>
            </a:r>
            <a:r>
              <a:rPr lang="en-US" sz="2800" b="1" dirty="0" smtClean="0">
                <a:solidFill>
                  <a:prstClr val="black"/>
                </a:solidFill>
              </a:rPr>
              <a:t> </a:t>
            </a:r>
            <a:r>
              <a:rPr lang="en-US" sz="2800" b="1" dirty="0">
                <a:solidFill>
                  <a:prstClr val="black"/>
                </a:solidFill>
              </a:rPr>
              <a:t>yang </a:t>
            </a:r>
            <a:r>
              <a:rPr lang="en-US" sz="2800" b="1" dirty="0" err="1">
                <a:solidFill>
                  <a:prstClr val="black"/>
                </a:solidFill>
              </a:rPr>
              <a:t>dikembangkan</a:t>
            </a:r>
            <a:endParaRPr lang="en-US" sz="2800" b="1" dirty="0">
              <a:solidFill>
                <a:prstClr val="black"/>
              </a:solidFill>
            </a:endParaRPr>
          </a:p>
          <a:p>
            <a:r>
              <a:rPr lang="en-US" sz="2800" b="1" dirty="0" smtClean="0">
                <a:solidFill>
                  <a:prstClr val="black"/>
                </a:solidFill>
              </a:rPr>
              <a:t>di </a:t>
            </a:r>
            <a:r>
              <a:rPr lang="en-US" sz="2800" b="1" dirty="0">
                <a:solidFill>
                  <a:prstClr val="black"/>
                </a:solidFill>
              </a:rPr>
              <a:t>IOWA </a:t>
            </a:r>
            <a:r>
              <a:rPr lang="en-US" sz="2800" b="1" dirty="0" smtClean="0">
                <a:solidFill>
                  <a:prstClr val="black"/>
                </a:solidFill>
              </a:rPr>
              <a:t>:</a:t>
            </a:r>
            <a:endParaRPr lang="en-US" sz="2800" b="1" dirty="0">
              <a:solidFill>
                <a:prstClr val="black"/>
              </a:solidFill>
            </a:endParaRPr>
          </a:p>
          <a:p>
            <a:r>
              <a:rPr lang="en-US" sz="2800" b="1" dirty="0">
                <a:solidFill>
                  <a:prstClr val="black"/>
                </a:solidFill>
              </a:rPr>
              <a:t>IOWA’s Targeting</a:t>
            </a:r>
          </a:p>
          <a:p>
            <a:r>
              <a:rPr lang="en-US" sz="2800" b="1" dirty="0">
                <a:solidFill>
                  <a:prstClr val="black"/>
                </a:solidFill>
              </a:rPr>
              <a:t>Life Skills Wheel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1F497D"/>
                </a:solidFill>
                <a:latin typeface="Tahoma" pitchFamily="34" charset="0"/>
                <a:hlinkClick r:id="rId3"/>
              </a:rPr>
              <a:t>http://www.extension.iastate.edu/4H/lifeskills/homepage.html</a:t>
            </a:r>
            <a:r>
              <a:rPr lang="en-US" b="1" dirty="0">
                <a:solidFill>
                  <a:srgbClr val="1F497D"/>
                </a:solidFill>
                <a:latin typeface="Tahoma" pitchFamily="34" charset="0"/>
              </a:rPr>
              <a:t> (2007)</a:t>
            </a:r>
          </a:p>
        </p:txBody>
      </p:sp>
    </p:spTree>
    <p:extLst>
      <p:ext uri="{BB962C8B-B14F-4D97-AF65-F5344CB8AC3E}">
        <p14:creationId xmlns:p14="http://schemas.microsoft.com/office/powerpoint/2010/main" val="87579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owa Wheel"/>
          <p:cNvPicPr>
            <a:picLocks noChangeAspect="1" noChangeArrowheads="1"/>
          </p:cNvPicPr>
          <p:nvPr/>
        </p:nvPicPr>
        <p:blipFill>
          <a:blip r:embed="rId2" cstate="print">
            <a:lum bright="-6000" contrast="36000"/>
          </a:blip>
          <a:srcRect/>
          <a:stretch>
            <a:fillRect/>
          </a:stretch>
        </p:blipFill>
        <p:spPr>
          <a:xfrm>
            <a:off x="4114800" y="1600200"/>
            <a:ext cx="3886200" cy="3799840"/>
          </a:xfrm>
          <a:prstGeom prst="rect">
            <a:avLst/>
          </a:prstGeom>
          <a:noFill/>
          <a:ln/>
        </p:spPr>
      </p:pic>
      <p:sp>
        <p:nvSpPr>
          <p:cNvPr id="4" name="Rectangle 3"/>
          <p:cNvSpPr/>
          <p:nvPr/>
        </p:nvSpPr>
        <p:spPr>
          <a:xfrm>
            <a:off x="2286000" y="4191001"/>
            <a:ext cx="259080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HEAD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Academic success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Creativity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Decision-making and reasoning skills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Facing challenges / taking initiative</a:t>
            </a:r>
          </a:p>
        </p:txBody>
      </p:sp>
      <p:sp>
        <p:nvSpPr>
          <p:cNvPr id="5" name="Rectangle 4"/>
          <p:cNvSpPr/>
          <p:nvPr/>
        </p:nvSpPr>
        <p:spPr>
          <a:xfrm>
            <a:off x="1828800" y="533400"/>
            <a:ext cx="2819400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HEART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Communication skills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Close relationships with caring adults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Peer relationships and friendships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Respect for diversity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Social justice and ethics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Connection and belonging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Family relationships</a:t>
            </a:r>
          </a:p>
        </p:txBody>
      </p:sp>
      <p:sp>
        <p:nvSpPr>
          <p:cNvPr id="6" name="Rectangle 5"/>
          <p:cNvSpPr/>
          <p:nvPr/>
        </p:nvSpPr>
        <p:spPr>
          <a:xfrm>
            <a:off x="7467600" y="838201"/>
            <a:ext cx="281940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HANDS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Citizenship and contribution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Taking an active role with adults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Leadership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Workforce preparation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7772400" y="3810001"/>
            <a:ext cx="2590800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HEALTH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Sense of autonomy and empowerment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Physical health and well-being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Emotional health and well-being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Understanding and valuing yourself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prstClr val="black"/>
                </a:solidFill>
              </a:rPr>
              <a:t>Vision for the future</a:t>
            </a:r>
          </a:p>
          <a:p>
            <a:pPr lvl="1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Spirituality</a:t>
            </a:r>
          </a:p>
        </p:txBody>
      </p:sp>
    </p:spTree>
    <p:extLst>
      <p:ext uri="{BB962C8B-B14F-4D97-AF65-F5344CB8AC3E}">
        <p14:creationId xmlns:p14="http://schemas.microsoft.com/office/powerpoint/2010/main" val="198958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stick_figure_drawing_people_leader_400_cl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" y="860411"/>
            <a:ext cx="7158317" cy="53687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499847" y="1075765"/>
            <a:ext cx="61059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KESUKSESAN PERGURUAN TINGGI TERLETAK APDA SEBERAPA CEPAT DIA BERGERAK DAN BERADAPTASI DENGAN PERKEMBANGAN IPTEK DAN SEBERAPA BANYAK JEJARING YANG DIMILIKI</a:t>
            </a:r>
            <a:endParaRPr lang="en-US" sz="2800" dirty="0"/>
          </a:p>
        </p:txBody>
      </p:sp>
      <p:sp>
        <p:nvSpPr>
          <p:cNvPr id="7" name="Down Arrow 6"/>
          <p:cNvSpPr/>
          <p:nvPr/>
        </p:nvSpPr>
        <p:spPr>
          <a:xfrm>
            <a:off x="7988070" y="3537724"/>
            <a:ext cx="954741" cy="8740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736976" y="4483454"/>
            <a:ext cx="41658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PERGURUAN TINGGI</a:t>
            </a:r>
          </a:p>
          <a:p>
            <a:r>
              <a:rPr lang="en-US" sz="3200" b="1" dirty="0" smtClean="0"/>
              <a:t>SUKSES DAN BERMUTU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37273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792F-F970-41E2-98DB-24F031BB74DA}" type="slidenum">
              <a:rPr lang="en-US">
                <a:solidFill>
                  <a:srgbClr val="FFFFFF"/>
                </a:solidFill>
              </a:rPr>
              <a:pPr/>
              <a:t>25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36546" name="Text Box 2"/>
          <p:cNvSpPr txBox="1">
            <a:spLocks noChangeArrowheads="1"/>
          </p:cNvSpPr>
          <p:nvPr/>
        </p:nvSpPr>
        <p:spPr bwMode="auto">
          <a:xfrm>
            <a:off x="1847850" y="260350"/>
            <a:ext cx="8351838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>
                <a:solidFill>
                  <a:srgbClr val="FFFFFF"/>
                </a:solidFill>
                <a:cs typeface="Arial" charset="0"/>
              </a:rPr>
              <a:t>SUCCESS</a:t>
            </a:r>
            <a:r>
              <a:rPr lang="en-US" sz="7200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sz="3600">
                <a:solidFill>
                  <a:srgbClr val="FFFFFF"/>
                </a:solidFill>
                <a:cs typeface="Arial" charset="0"/>
              </a:rPr>
              <a:t>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>
              <a:solidFill>
                <a:srgbClr val="FFFFFF"/>
              </a:solidFill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  <a:cs typeface="Arial" charset="0"/>
              </a:rPr>
              <a:t>	BERHASIL MENDAPATKAN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  <a:cs typeface="Arial" charset="0"/>
              </a:rPr>
              <a:t>	APA YANG KITA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  <a:cs typeface="Arial" charset="0"/>
              </a:rPr>
              <a:t>	INGINKAN DALAM HIDUP INI</a:t>
            </a:r>
          </a:p>
        </p:txBody>
      </p:sp>
      <p:sp>
        <p:nvSpPr>
          <p:cNvPr id="2365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063750" y="836614"/>
            <a:ext cx="8229600" cy="1152525"/>
          </a:xfrm>
          <a:noFill/>
          <a:ln/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en-US" b="1"/>
          </a:p>
          <a:p>
            <a:pPr algn="ctr">
              <a:buFont typeface="Wingdings" pitchFamily="2" charset="2"/>
              <a:buNone/>
            </a:pPr>
            <a:endParaRPr lang="en-US" sz="11700" b="1"/>
          </a:p>
        </p:txBody>
      </p:sp>
      <p:sp>
        <p:nvSpPr>
          <p:cNvPr id="236557" name="Text Box 13"/>
          <p:cNvSpPr txBox="1">
            <a:spLocks noChangeArrowheads="1"/>
          </p:cNvSpPr>
          <p:nvPr/>
        </p:nvSpPr>
        <p:spPr bwMode="auto">
          <a:xfrm>
            <a:off x="3792539" y="4292601"/>
            <a:ext cx="56165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FFFFFF"/>
                </a:solidFill>
                <a:cs typeface="Arial" charset="0"/>
              </a:rPr>
              <a:t>AKAN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FFFFFF"/>
                </a:solidFill>
                <a:cs typeface="Arial" charset="0"/>
              </a:rPr>
              <a:t>MENJADI APA 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FFFFFF"/>
                </a:solidFill>
                <a:cs typeface="Arial" charset="0"/>
              </a:rPr>
              <a:t>BERBUAT APA 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FFFFFF"/>
                </a:solidFill>
                <a:cs typeface="Arial" charset="0"/>
              </a:rPr>
              <a:t>MEMILIKI APA ?</a:t>
            </a:r>
          </a:p>
        </p:txBody>
      </p:sp>
    </p:spTree>
    <p:extLst>
      <p:ext uri="{BB962C8B-B14F-4D97-AF65-F5344CB8AC3E}">
        <p14:creationId xmlns:p14="http://schemas.microsoft.com/office/powerpoint/2010/main" val="190778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6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6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6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6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6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6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6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6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6" grpId="0"/>
      <p:bldP spid="23655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0ABD-C7B9-4E8D-BBB7-0869A6484706}" type="slidenum">
              <a:rPr lang="en-US">
                <a:solidFill>
                  <a:srgbClr val="FFFFFF"/>
                </a:solidFill>
              </a:rPr>
              <a:pPr/>
              <a:t>26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38594" name="Text Box 2"/>
          <p:cNvSpPr txBox="1">
            <a:spLocks noChangeArrowheads="1"/>
          </p:cNvSpPr>
          <p:nvPr/>
        </p:nvSpPr>
        <p:spPr bwMode="auto">
          <a:xfrm>
            <a:off x="4527550" y="381000"/>
            <a:ext cx="59118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  <a:cs typeface="Arial" charset="0"/>
              </a:rPr>
              <a:t>WHAT IS </a:t>
            </a:r>
            <a:r>
              <a:rPr lang="en-US" sz="5400" b="1">
                <a:solidFill>
                  <a:srgbClr val="FFFFFF"/>
                </a:solidFill>
                <a:cs typeface="Arial" charset="0"/>
              </a:rPr>
              <a:t>SUCCESS</a:t>
            </a:r>
            <a:r>
              <a:rPr lang="en-US" sz="3600">
                <a:solidFill>
                  <a:srgbClr val="FFFFFF"/>
                </a:solidFill>
                <a:cs typeface="Arial" charset="0"/>
              </a:rPr>
              <a:t> ?</a:t>
            </a:r>
          </a:p>
        </p:txBody>
      </p:sp>
      <p:sp>
        <p:nvSpPr>
          <p:cNvPr id="238595" name="Text Box 3"/>
          <p:cNvSpPr txBox="1">
            <a:spLocks noChangeArrowheads="1"/>
          </p:cNvSpPr>
          <p:nvPr/>
        </p:nvSpPr>
        <p:spPr bwMode="auto">
          <a:xfrm>
            <a:off x="2362200" y="2438401"/>
            <a:ext cx="8032750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>
                <a:solidFill>
                  <a:srgbClr val="FFFFFF"/>
                </a:solidFill>
                <a:cs typeface="Arial" charset="0"/>
              </a:rPr>
              <a:t>$U¢¢E$$</a:t>
            </a:r>
            <a:r>
              <a:rPr lang="en-US" sz="3600">
                <a:solidFill>
                  <a:srgbClr val="FFFFFF"/>
                </a:solidFill>
                <a:cs typeface="Arial" charset="0"/>
              </a:rPr>
              <a:t> = 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  <a:cs typeface="Arial" charset="0"/>
              </a:rPr>
              <a:t>		1. Banyak </a:t>
            </a:r>
            <a:r>
              <a:rPr lang="en-US" sz="5400" b="1">
                <a:solidFill>
                  <a:srgbClr val="FFFFFF"/>
                </a:solidFill>
                <a:cs typeface="Arial" charset="0"/>
              </a:rPr>
              <a:t>$</a:t>
            </a:r>
            <a:r>
              <a:rPr lang="en-US" sz="3600">
                <a:solidFill>
                  <a:srgbClr val="FFFFFF"/>
                </a:solidFill>
                <a:cs typeface="Arial" charset="0"/>
              </a:rPr>
              <a:t> dan </a:t>
            </a:r>
            <a:r>
              <a:rPr lang="en-US" sz="5400" b="1">
                <a:solidFill>
                  <a:srgbClr val="FFFFFF"/>
                </a:solidFill>
                <a:cs typeface="Arial" charset="0"/>
              </a:rPr>
              <a:t>¢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>
                <a:solidFill>
                  <a:srgbClr val="FFFFFF"/>
                </a:solidFill>
                <a:cs typeface="Arial" charset="0"/>
              </a:rPr>
              <a:t>		</a:t>
            </a:r>
            <a:r>
              <a:rPr lang="en-US" sz="3600">
                <a:solidFill>
                  <a:srgbClr val="FFFFFF"/>
                </a:solidFill>
                <a:cs typeface="Arial" charset="0"/>
              </a:rPr>
              <a:t>2. Hidup </a:t>
            </a:r>
            <a:r>
              <a:rPr lang="en-US" sz="5400" b="1">
                <a:solidFill>
                  <a:srgbClr val="FFFFFF"/>
                </a:solidFill>
                <a:cs typeface="Arial" charset="0"/>
              </a:rPr>
              <a:t>E</a:t>
            </a:r>
            <a:r>
              <a:rPr lang="en-US" sz="3600">
                <a:solidFill>
                  <a:srgbClr val="FFFFFF"/>
                </a:solidFill>
                <a:cs typeface="Arial" charset="0"/>
              </a:rPr>
              <a:t>xcellent </a:t>
            </a:r>
            <a:r>
              <a:rPr lang="en-US" sz="5400">
                <a:solidFill>
                  <a:srgbClr val="FFFFFF"/>
                </a:solidFill>
                <a:cs typeface="Arial" charset="0"/>
              </a:rPr>
              <a:t>lahir batin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  <a:cs typeface="Arial" charset="0"/>
              </a:rPr>
              <a:t>		3. Tanpa </a:t>
            </a:r>
            <a:r>
              <a:rPr lang="en-US" sz="4800" b="1">
                <a:solidFill>
                  <a:srgbClr val="FFFFFF"/>
                </a:solidFill>
                <a:cs typeface="Arial" charset="0"/>
              </a:rPr>
              <a:t>U</a:t>
            </a:r>
            <a:r>
              <a:rPr lang="en-US" sz="3600">
                <a:solidFill>
                  <a:srgbClr val="FFFFFF"/>
                </a:solidFill>
                <a:cs typeface="Arial" charset="0"/>
              </a:rPr>
              <a:t>, tidak jadi sukses</a:t>
            </a:r>
            <a:r>
              <a:rPr lang="en-US" sz="3600" b="1">
                <a:solidFill>
                  <a:srgbClr val="FFFFFF"/>
                </a:solidFill>
                <a:cs typeface="Arial" charset="0"/>
              </a:rPr>
              <a:t>. 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sz="3600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8596" name="Rectangle 4"/>
          <p:cNvSpPr>
            <a:spLocks noChangeArrowheads="1"/>
          </p:cNvSpPr>
          <p:nvPr/>
        </p:nvSpPr>
        <p:spPr bwMode="auto">
          <a:xfrm>
            <a:off x="3071813" y="2565400"/>
            <a:ext cx="1008062" cy="1295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31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5" grpId="0" build="p"/>
      <p:bldP spid="23859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C4644-8A4C-4B2B-92BE-A929843124C1}" type="slidenum">
              <a:rPr lang="en-US">
                <a:solidFill>
                  <a:srgbClr val="FFFFFF"/>
                </a:solidFill>
              </a:rPr>
              <a:pPr/>
              <a:t>27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39618" name="Text Box 2"/>
          <p:cNvSpPr txBox="1">
            <a:spLocks noChangeArrowheads="1"/>
          </p:cNvSpPr>
          <p:nvPr/>
        </p:nvSpPr>
        <p:spPr bwMode="auto">
          <a:xfrm>
            <a:off x="2057400" y="155576"/>
            <a:ext cx="81851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  <a:cs typeface="Arial" charset="0"/>
              </a:rPr>
              <a:t>Sukses = Hidup </a:t>
            </a:r>
            <a:r>
              <a:rPr lang="en-US" sz="4800">
                <a:solidFill>
                  <a:srgbClr val="FFFFFF"/>
                </a:solidFill>
                <a:cs typeface="Arial" charset="0"/>
              </a:rPr>
              <a:t>excellent </a:t>
            </a:r>
            <a:r>
              <a:rPr lang="en-US" sz="3600">
                <a:solidFill>
                  <a:srgbClr val="FFFFFF"/>
                </a:solidFill>
                <a:cs typeface="Arial" charset="0"/>
              </a:rPr>
              <a:t>di 6 aspek</a:t>
            </a:r>
          </a:p>
        </p:txBody>
      </p:sp>
      <p:sp>
        <p:nvSpPr>
          <p:cNvPr id="239619" name="Oval 3"/>
          <p:cNvSpPr>
            <a:spLocks noChangeArrowheads="1"/>
          </p:cNvSpPr>
          <p:nvPr/>
        </p:nvSpPr>
        <p:spPr bwMode="auto">
          <a:xfrm>
            <a:off x="3962400" y="1828800"/>
            <a:ext cx="4495800" cy="43434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20" name="Line 4"/>
          <p:cNvSpPr>
            <a:spLocks noChangeShapeType="1"/>
          </p:cNvSpPr>
          <p:nvPr/>
        </p:nvSpPr>
        <p:spPr bwMode="auto">
          <a:xfrm flipH="1">
            <a:off x="6140450" y="1828800"/>
            <a:ext cx="76200" cy="434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21" name="Line 5"/>
          <p:cNvSpPr>
            <a:spLocks noChangeShapeType="1"/>
          </p:cNvSpPr>
          <p:nvPr/>
        </p:nvSpPr>
        <p:spPr bwMode="auto">
          <a:xfrm flipH="1">
            <a:off x="4267200" y="2819400"/>
            <a:ext cx="38100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22" name="Line 6"/>
          <p:cNvSpPr>
            <a:spLocks noChangeShapeType="1"/>
          </p:cNvSpPr>
          <p:nvPr/>
        </p:nvSpPr>
        <p:spPr bwMode="auto">
          <a:xfrm flipH="1" flipV="1">
            <a:off x="4343400" y="2819400"/>
            <a:ext cx="3733800" cy="228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23" name="Text Box 7"/>
          <p:cNvSpPr txBox="1">
            <a:spLocks noChangeArrowheads="1"/>
          </p:cNvSpPr>
          <p:nvPr/>
        </p:nvSpPr>
        <p:spPr bwMode="auto">
          <a:xfrm>
            <a:off x="5410201" y="1284288"/>
            <a:ext cx="1590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FFFFFF"/>
                </a:solidFill>
                <a:cs typeface="Arial" charset="0"/>
              </a:rPr>
              <a:t>1. Tuhan</a:t>
            </a:r>
          </a:p>
        </p:txBody>
      </p:sp>
      <p:sp>
        <p:nvSpPr>
          <p:cNvPr id="239624" name="Text Box 8"/>
          <p:cNvSpPr txBox="1">
            <a:spLocks noChangeArrowheads="1"/>
          </p:cNvSpPr>
          <p:nvPr/>
        </p:nvSpPr>
        <p:spPr bwMode="auto">
          <a:xfrm>
            <a:off x="8174038" y="4738688"/>
            <a:ext cx="2146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FFFFFF"/>
                </a:solidFill>
                <a:cs typeface="Arial" charset="0"/>
              </a:rPr>
              <a:t>3. keuangan</a:t>
            </a:r>
          </a:p>
        </p:txBody>
      </p:sp>
      <p:sp>
        <p:nvSpPr>
          <p:cNvPr id="239625" name="Text Box 9"/>
          <p:cNvSpPr txBox="1">
            <a:spLocks noChangeArrowheads="1"/>
          </p:cNvSpPr>
          <p:nvPr/>
        </p:nvSpPr>
        <p:spPr bwMode="auto">
          <a:xfrm>
            <a:off x="5638801" y="6186488"/>
            <a:ext cx="11922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FFFFFF"/>
                </a:solidFill>
                <a:cs typeface="Arial" charset="0"/>
              </a:rPr>
              <a:t>4. fisik</a:t>
            </a:r>
          </a:p>
        </p:txBody>
      </p:sp>
      <p:sp>
        <p:nvSpPr>
          <p:cNvPr id="239626" name="Text Box 10"/>
          <p:cNvSpPr txBox="1">
            <a:spLocks noChangeArrowheads="1"/>
          </p:cNvSpPr>
          <p:nvPr/>
        </p:nvSpPr>
        <p:spPr bwMode="auto">
          <a:xfrm>
            <a:off x="7945438" y="2224088"/>
            <a:ext cx="41649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FFFFFF"/>
                </a:solidFill>
                <a:cs typeface="Arial" charset="0"/>
              </a:rPr>
              <a:t>2. </a:t>
            </a:r>
            <a:r>
              <a:rPr lang="en-US" sz="2800" dirty="0" smtClean="0">
                <a:solidFill>
                  <a:srgbClr val="FFFFFF"/>
                </a:solidFill>
                <a:cs typeface="Arial" charset="0"/>
              </a:rPr>
              <a:t>CIVITAS ACADEMICA</a:t>
            </a:r>
            <a:endParaRPr lang="en-US" sz="28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27" name="Text Box 11"/>
          <p:cNvSpPr txBox="1">
            <a:spLocks noChangeArrowheads="1"/>
          </p:cNvSpPr>
          <p:nvPr/>
        </p:nvSpPr>
        <p:spPr bwMode="auto">
          <a:xfrm>
            <a:off x="2590801" y="4967288"/>
            <a:ext cx="224773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FFFFFF"/>
                </a:solidFill>
                <a:cs typeface="Arial" charset="0"/>
              </a:rPr>
              <a:t>5. </a:t>
            </a:r>
            <a:r>
              <a:rPr lang="en-US" sz="2800" dirty="0" smtClean="0">
                <a:solidFill>
                  <a:srgbClr val="FFFFFF"/>
                </a:solidFill>
                <a:cs typeface="Arial" charset="0"/>
              </a:rPr>
              <a:t>Mental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FFFFFF"/>
                </a:solidFill>
                <a:cs typeface="Arial" charset="0"/>
              </a:rPr>
              <a:t>entrepreneur</a:t>
            </a:r>
            <a:endParaRPr lang="en-US" sz="28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28" name="Text Box 12"/>
          <p:cNvSpPr txBox="1">
            <a:spLocks noChangeArrowheads="1"/>
          </p:cNvSpPr>
          <p:nvPr/>
        </p:nvSpPr>
        <p:spPr bwMode="auto">
          <a:xfrm>
            <a:off x="2029276" y="2483599"/>
            <a:ext cx="23984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FFFFFF"/>
                </a:solidFill>
                <a:cs typeface="Arial" charset="0"/>
              </a:rPr>
              <a:t>6. </a:t>
            </a:r>
            <a:r>
              <a:rPr lang="en-US" sz="2800" dirty="0" smtClean="0">
                <a:solidFill>
                  <a:srgbClr val="FFFFFF"/>
                </a:solidFill>
                <a:cs typeface="Arial" charset="0"/>
              </a:rPr>
              <a:t>JEJARING</a:t>
            </a:r>
            <a:endParaRPr lang="en-US" sz="28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29" name="Text Box 13"/>
          <p:cNvSpPr txBox="1">
            <a:spLocks noChangeArrowheads="1"/>
          </p:cNvSpPr>
          <p:nvPr/>
        </p:nvSpPr>
        <p:spPr bwMode="auto">
          <a:xfrm>
            <a:off x="6162676" y="1828801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FFFFFF"/>
                </a:solidFill>
                <a:cs typeface="Arial" charset="0"/>
              </a:rPr>
              <a:t>10</a:t>
            </a:r>
          </a:p>
        </p:txBody>
      </p:sp>
      <p:sp>
        <p:nvSpPr>
          <p:cNvPr id="239630" name="Text Box 14"/>
          <p:cNvSpPr txBox="1">
            <a:spLocks noChangeArrowheads="1"/>
          </p:cNvSpPr>
          <p:nvPr/>
        </p:nvSpPr>
        <p:spPr bwMode="auto">
          <a:xfrm>
            <a:off x="5922964" y="3962401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FFFFFF"/>
                </a:solidFill>
                <a:cs typeface="Arial" charset="0"/>
              </a:rPr>
              <a:t>0</a:t>
            </a:r>
          </a:p>
        </p:txBody>
      </p:sp>
      <p:sp>
        <p:nvSpPr>
          <p:cNvPr id="239631" name="Text Box 15"/>
          <p:cNvSpPr txBox="1">
            <a:spLocks noChangeArrowheads="1"/>
          </p:cNvSpPr>
          <p:nvPr/>
        </p:nvSpPr>
        <p:spPr bwMode="auto">
          <a:xfrm>
            <a:off x="7762876" y="2895601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FFFFFF"/>
                </a:solidFill>
                <a:cs typeface="Arial" charset="0"/>
              </a:rPr>
              <a:t>10</a:t>
            </a:r>
          </a:p>
        </p:txBody>
      </p:sp>
      <p:sp>
        <p:nvSpPr>
          <p:cNvPr id="239632" name="Text Box 16"/>
          <p:cNvSpPr txBox="1">
            <a:spLocks noChangeArrowheads="1"/>
          </p:cNvSpPr>
          <p:nvPr/>
        </p:nvSpPr>
        <p:spPr bwMode="auto">
          <a:xfrm>
            <a:off x="5715001" y="5791201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FFFFFF"/>
                </a:solidFill>
                <a:cs typeface="Arial" charset="0"/>
              </a:rPr>
              <a:t>10</a:t>
            </a:r>
          </a:p>
        </p:txBody>
      </p:sp>
      <p:sp>
        <p:nvSpPr>
          <p:cNvPr id="239633" name="Text Box 17"/>
          <p:cNvSpPr txBox="1">
            <a:spLocks noChangeArrowheads="1"/>
          </p:cNvSpPr>
          <p:nvPr/>
        </p:nvSpPr>
        <p:spPr bwMode="auto">
          <a:xfrm>
            <a:off x="7610476" y="5013326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FFFFFF"/>
                </a:solidFill>
                <a:cs typeface="Arial" charset="0"/>
              </a:rPr>
              <a:t>10</a:t>
            </a:r>
          </a:p>
        </p:txBody>
      </p:sp>
      <p:sp>
        <p:nvSpPr>
          <p:cNvPr id="239634" name="Text Box 18"/>
          <p:cNvSpPr txBox="1">
            <a:spLocks noChangeArrowheads="1"/>
          </p:cNvSpPr>
          <p:nvPr/>
        </p:nvSpPr>
        <p:spPr bwMode="auto">
          <a:xfrm>
            <a:off x="4343401" y="2590801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FFFFFF"/>
                </a:solidFill>
                <a:cs typeface="Arial" charset="0"/>
              </a:rPr>
              <a:t>10</a:t>
            </a:r>
          </a:p>
        </p:txBody>
      </p:sp>
      <p:sp>
        <p:nvSpPr>
          <p:cNvPr id="239635" name="Text Box 19"/>
          <p:cNvSpPr txBox="1">
            <a:spLocks noChangeArrowheads="1"/>
          </p:cNvSpPr>
          <p:nvPr/>
        </p:nvSpPr>
        <p:spPr bwMode="auto">
          <a:xfrm>
            <a:off x="4114801" y="4648201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FFFFFF"/>
                </a:solidFill>
                <a:cs typeface="Arial" charset="0"/>
              </a:rPr>
              <a:t>10</a:t>
            </a:r>
          </a:p>
        </p:txBody>
      </p:sp>
      <p:sp>
        <p:nvSpPr>
          <p:cNvPr id="239636" name="Oval 20"/>
          <p:cNvSpPr>
            <a:spLocks noChangeArrowheads="1"/>
          </p:cNvSpPr>
          <p:nvPr/>
        </p:nvSpPr>
        <p:spPr bwMode="auto">
          <a:xfrm>
            <a:off x="6167438" y="2276475"/>
            <a:ext cx="144462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37" name="Oval 21"/>
          <p:cNvSpPr>
            <a:spLocks noChangeArrowheads="1"/>
          </p:cNvSpPr>
          <p:nvPr/>
        </p:nvSpPr>
        <p:spPr bwMode="auto">
          <a:xfrm>
            <a:off x="7391401" y="3068638"/>
            <a:ext cx="144463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38" name="Oval 22"/>
          <p:cNvSpPr>
            <a:spLocks noChangeArrowheads="1"/>
          </p:cNvSpPr>
          <p:nvPr/>
        </p:nvSpPr>
        <p:spPr bwMode="auto">
          <a:xfrm>
            <a:off x="6959601" y="4437063"/>
            <a:ext cx="144463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39" name="Oval 23"/>
          <p:cNvSpPr>
            <a:spLocks noChangeArrowheads="1"/>
          </p:cNvSpPr>
          <p:nvPr/>
        </p:nvSpPr>
        <p:spPr bwMode="auto">
          <a:xfrm>
            <a:off x="6096001" y="5229225"/>
            <a:ext cx="144463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40" name="Oval 24"/>
          <p:cNvSpPr>
            <a:spLocks noChangeArrowheads="1"/>
          </p:cNvSpPr>
          <p:nvPr/>
        </p:nvSpPr>
        <p:spPr bwMode="auto">
          <a:xfrm>
            <a:off x="4943476" y="3141663"/>
            <a:ext cx="144463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41" name="Oval 25"/>
          <p:cNvSpPr>
            <a:spLocks noChangeArrowheads="1"/>
          </p:cNvSpPr>
          <p:nvPr/>
        </p:nvSpPr>
        <p:spPr bwMode="auto">
          <a:xfrm>
            <a:off x="5016501" y="4437063"/>
            <a:ext cx="144463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42" name="Line 26"/>
          <p:cNvSpPr>
            <a:spLocks noChangeShapeType="1"/>
          </p:cNvSpPr>
          <p:nvPr/>
        </p:nvSpPr>
        <p:spPr bwMode="auto">
          <a:xfrm>
            <a:off x="6240463" y="2349500"/>
            <a:ext cx="1223962" cy="863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46" name="Line 30"/>
          <p:cNvSpPr>
            <a:spLocks noChangeShapeType="1"/>
          </p:cNvSpPr>
          <p:nvPr/>
        </p:nvSpPr>
        <p:spPr bwMode="auto">
          <a:xfrm flipH="1">
            <a:off x="5016501" y="2349500"/>
            <a:ext cx="1223963" cy="863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47" name="Line 31"/>
          <p:cNvSpPr>
            <a:spLocks noChangeShapeType="1"/>
          </p:cNvSpPr>
          <p:nvPr/>
        </p:nvSpPr>
        <p:spPr bwMode="auto">
          <a:xfrm>
            <a:off x="5016500" y="3284539"/>
            <a:ext cx="0" cy="12969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48" name="Line 32"/>
          <p:cNvSpPr>
            <a:spLocks noChangeShapeType="1"/>
          </p:cNvSpPr>
          <p:nvPr/>
        </p:nvSpPr>
        <p:spPr bwMode="auto">
          <a:xfrm>
            <a:off x="5016501" y="4581526"/>
            <a:ext cx="1223963" cy="7921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49" name="Line 33"/>
          <p:cNvSpPr>
            <a:spLocks noChangeShapeType="1"/>
          </p:cNvSpPr>
          <p:nvPr/>
        </p:nvSpPr>
        <p:spPr bwMode="auto">
          <a:xfrm flipV="1">
            <a:off x="6167439" y="4581526"/>
            <a:ext cx="865187" cy="7921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50" name="Line 34"/>
          <p:cNvSpPr>
            <a:spLocks noChangeShapeType="1"/>
          </p:cNvSpPr>
          <p:nvPr/>
        </p:nvSpPr>
        <p:spPr bwMode="auto">
          <a:xfrm flipV="1">
            <a:off x="7104063" y="3284538"/>
            <a:ext cx="360362" cy="12239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51" name="Oval 35"/>
          <p:cNvSpPr>
            <a:spLocks noChangeArrowheads="1"/>
          </p:cNvSpPr>
          <p:nvPr/>
        </p:nvSpPr>
        <p:spPr bwMode="auto">
          <a:xfrm>
            <a:off x="6167438" y="1773239"/>
            <a:ext cx="144462" cy="1428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52" name="Oval 36"/>
          <p:cNvSpPr>
            <a:spLocks noChangeArrowheads="1"/>
          </p:cNvSpPr>
          <p:nvPr/>
        </p:nvSpPr>
        <p:spPr bwMode="auto">
          <a:xfrm>
            <a:off x="8040688" y="2781301"/>
            <a:ext cx="144462" cy="1428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53" name="Oval 37"/>
          <p:cNvSpPr>
            <a:spLocks noChangeArrowheads="1"/>
          </p:cNvSpPr>
          <p:nvPr/>
        </p:nvSpPr>
        <p:spPr bwMode="auto">
          <a:xfrm>
            <a:off x="4295776" y="2708276"/>
            <a:ext cx="144463" cy="1428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54" name="Oval 38"/>
          <p:cNvSpPr>
            <a:spLocks noChangeArrowheads="1"/>
          </p:cNvSpPr>
          <p:nvPr/>
        </p:nvSpPr>
        <p:spPr bwMode="auto">
          <a:xfrm>
            <a:off x="4151313" y="5013326"/>
            <a:ext cx="144462" cy="1428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55" name="Oval 39"/>
          <p:cNvSpPr>
            <a:spLocks noChangeArrowheads="1"/>
          </p:cNvSpPr>
          <p:nvPr/>
        </p:nvSpPr>
        <p:spPr bwMode="auto">
          <a:xfrm>
            <a:off x="6096001" y="6021389"/>
            <a:ext cx="144463" cy="1428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56" name="Oval 40"/>
          <p:cNvSpPr>
            <a:spLocks noChangeArrowheads="1"/>
          </p:cNvSpPr>
          <p:nvPr/>
        </p:nvSpPr>
        <p:spPr bwMode="auto">
          <a:xfrm>
            <a:off x="7967663" y="5084764"/>
            <a:ext cx="144462" cy="1428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57" name="Line 41"/>
          <p:cNvSpPr>
            <a:spLocks noChangeShapeType="1"/>
          </p:cNvSpPr>
          <p:nvPr/>
        </p:nvSpPr>
        <p:spPr bwMode="auto">
          <a:xfrm flipH="1">
            <a:off x="4367213" y="1844675"/>
            <a:ext cx="1873250" cy="863600"/>
          </a:xfrm>
          <a:prstGeom prst="line">
            <a:avLst/>
          </a:prstGeom>
          <a:noFill/>
          <a:ln w="76200" cmpd="tri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58" name="Line 42"/>
          <p:cNvSpPr>
            <a:spLocks noChangeShapeType="1"/>
          </p:cNvSpPr>
          <p:nvPr/>
        </p:nvSpPr>
        <p:spPr bwMode="auto">
          <a:xfrm flipH="1">
            <a:off x="4224339" y="2781301"/>
            <a:ext cx="142875" cy="2303463"/>
          </a:xfrm>
          <a:prstGeom prst="line">
            <a:avLst/>
          </a:prstGeom>
          <a:noFill/>
          <a:ln w="76200" cmpd="tri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59" name="Line 43"/>
          <p:cNvSpPr>
            <a:spLocks noChangeShapeType="1"/>
          </p:cNvSpPr>
          <p:nvPr/>
        </p:nvSpPr>
        <p:spPr bwMode="auto">
          <a:xfrm>
            <a:off x="4224338" y="5084763"/>
            <a:ext cx="1943100" cy="1008062"/>
          </a:xfrm>
          <a:prstGeom prst="line">
            <a:avLst/>
          </a:prstGeom>
          <a:noFill/>
          <a:ln w="76200" cmpd="tri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60" name="Line 44"/>
          <p:cNvSpPr>
            <a:spLocks noChangeShapeType="1"/>
          </p:cNvSpPr>
          <p:nvPr/>
        </p:nvSpPr>
        <p:spPr bwMode="auto">
          <a:xfrm flipV="1">
            <a:off x="6167438" y="5157789"/>
            <a:ext cx="1873250" cy="935037"/>
          </a:xfrm>
          <a:prstGeom prst="line">
            <a:avLst/>
          </a:prstGeom>
          <a:noFill/>
          <a:ln w="76200" cmpd="tri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61" name="Line 45"/>
          <p:cNvSpPr>
            <a:spLocks noChangeShapeType="1"/>
          </p:cNvSpPr>
          <p:nvPr/>
        </p:nvSpPr>
        <p:spPr bwMode="auto">
          <a:xfrm flipV="1">
            <a:off x="8112125" y="2852738"/>
            <a:ext cx="0" cy="2305050"/>
          </a:xfrm>
          <a:prstGeom prst="line">
            <a:avLst/>
          </a:prstGeom>
          <a:noFill/>
          <a:ln w="76200" cmpd="tri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9662" name="Line 46"/>
          <p:cNvSpPr>
            <a:spLocks noChangeShapeType="1"/>
          </p:cNvSpPr>
          <p:nvPr/>
        </p:nvSpPr>
        <p:spPr bwMode="auto">
          <a:xfrm flipH="1" flipV="1">
            <a:off x="6240463" y="1844676"/>
            <a:ext cx="1871662" cy="936625"/>
          </a:xfrm>
          <a:prstGeom prst="line">
            <a:avLst/>
          </a:prstGeom>
          <a:noFill/>
          <a:ln w="76200" cmpd="tri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89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9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9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9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9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9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42" grpId="0" animBg="1"/>
      <p:bldP spid="239646" grpId="0" animBg="1"/>
      <p:bldP spid="239647" grpId="0" animBg="1"/>
      <p:bldP spid="239648" grpId="0" animBg="1"/>
      <p:bldP spid="239649" grpId="0" animBg="1"/>
      <p:bldP spid="239650" grpId="0" animBg="1"/>
      <p:bldP spid="239657" grpId="0" animBg="1"/>
      <p:bldP spid="239658" grpId="0" animBg="1"/>
      <p:bldP spid="239659" grpId="0" animBg="1"/>
      <p:bldP spid="239660" grpId="0" animBg="1"/>
      <p:bldP spid="239661" grpId="0" animBg="1"/>
      <p:bldP spid="23966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FEDEF-55B1-4A9F-9602-508319379ED7}" type="slidenum">
              <a:rPr lang="en-US">
                <a:solidFill>
                  <a:srgbClr val="FFFFFF"/>
                </a:solidFill>
              </a:rPr>
              <a:pPr/>
              <a:t>28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424114" y="547689"/>
            <a:ext cx="7488237" cy="5545137"/>
          </a:xfrm>
        </p:spPr>
        <p:txBody>
          <a:bodyPr/>
          <a:lstStyle/>
          <a:p>
            <a:r>
              <a:rPr lang="en-US" sz="5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PERGURUAN TINGGI </a:t>
            </a:r>
            <a:r>
              <a:rPr lang="en-US" sz="53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berpeluang</a:t>
            </a:r>
            <a:r>
              <a:rPr lang="en-US" sz="5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</a:t>
            </a:r>
            <a:r>
              <a:rPr lang="en-US" sz="5300" dirty="0" err="1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mendapatkan</a:t>
            </a:r>
            <a:r>
              <a:rPr lang="en-US" sz="5300" dirty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</a:t>
            </a:r>
            <a:r>
              <a:rPr lang="en-US" sz="5300" dirty="0" err="1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semua</a:t>
            </a:r>
            <a:r>
              <a:rPr lang="en-US" sz="5300" dirty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</a:t>
            </a:r>
            <a:r>
              <a:rPr lang="en-US" sz="5300" dirty="0" err="1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pilihan</a:t>
            </a:r>
            <a:r>
              <a:rPr lang="en-US" sz="5300" dirty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</a:t>
            </a:r>
            <a:r>
              <a:rPr lang="en-US" sz="5300" dirty="0" err="1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terbaik</a:t>
            </a:r>
            <a:r>
              <a:rPr lang="en-US" sz="5300" dirty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</a:t>
            </a:r>
            <a:r>
              <a:rPr lang="en-US" sz="5300" dirty="0" err="1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tadi</a:t>
            </a:r>
            <a:r>
              <a:rPr lang="en-US" sz="5300" dirty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/>
            </a:r>
            <a:br>
              <a:rPr lang="en-US" sz="5300" dirty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</a:br>
            <a:r>
              <a:rPr lang="en-US" sz="5300" dirty="0" err="1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jika</a:t>
            </a:r>
            <a:r>
              <a:rPr lang="en-US" sz="5300" dirty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</a:t>
            </a:r>
            <a:r>
              <a:rPr lang="en-US" sz="53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pimpinan</a:t>
            </a:r>
            <a:r>
              <a:rPr lang="en-US" sz="5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PT </a:t>
            </a:r>
            <a:r>
              <a:rPr lang="en-US" sz="53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memiliki</a:t>
            </a:r>
            <a:r>
              <a:rPr lang="en-US" sz="5300" dirty="0" smtClean="0"/>
              <a:t> </a:t>
            </a:r>
            <a:r>
              <a:rPr lang="en-US" sz="5300" dirty="0">
                <a:solidFill>
                  <a:srgbClr val="FFFF00"/>
                </a:solidFill>
              </a:rPr>
              <a:t>SIKAP MENTAL</a:t>
            </a:r>
            <a:r>
              <a:rPr lang="en-US" sz="5300" dirty="0"/>
              <a:t> </a:t>
            </a:r>
            <a:r>
              <a:rPr lang="en-US" sz="5300" dirty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entrepreneur !</a:t>
            </a:r>
          </a:p>
        </p:txBody>
      </p:sp>
    </p:spTree>
    <p:extLst>
      <p:ext uri="{BB962C8B-B14F-4D97-AF65-F5344CB8AC3E}">
        <p14:creationId xmlns:p14="http://schemas.microsoft.com/office/powerpoint/2010/main" val="104459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76200"/>
            <a:ext cx="8077200" cy="914400"/>
          </a:xfrm>
        </p:spPr>
        <p:txBody>
          <a:bodyPr/>
          <a:lstStyle/>
          <a:p>
            <a:pPr algn="l"/>
            <a:r>
              <a:rPr lang="en-US" b="1" dirty="0" smtClean="0"/>
              <a:t>Evolution of Education System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562600" y="1219201"/>
          <a:ext cx="51054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2209800" y="1219201"/>
          <a:ext cx="5181600" cy="4906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29200" y="6126162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Competitiveness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10400" y="6126162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Collaboration and Creativity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4600" y="613783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Nation-State Building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57400" y="6477000"/>
            <a:ext cx="2819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Adopted from Cisco, 2010</a:t>
            </a:r>
          </a:p>
        </p:txBody>
      </p:sp>
    </p:spTree>
    <p:extLst>
      <p:ext uri="{BB962C8B-B14F-4D97-AF65-F5344CB8AC3E}">
        <p14:creationId xmlns:p14="http://schemas.microsoft.com/office/powerpoint/2010/main" val="387537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ersepsi_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1" y="0"/>
            <a:ext cx="56673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466730" y="1089212"/>
            <a:ext cx="272527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INI GAMBAR APA?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97244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/>
          <p:cNvSpPr>
            <a:spLocks noChangeArrowheads="1"/>
          </p:cNvSpPr>
          <p:nvPr/>
        </p:nvSpPr>
        <p:spPr bwMode="auto">
          <a:xfrm>
            <a:off x="3973514" y="3117850"/>
            <a:ext cx="3240087" cy="863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3300"/>
              </a:gs>
              <a:gs pos="100000">
                <a:srgbClr val="7618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340" name="Freeform 4"/>
          <p:cNvSpPr>
            <a:spLocks noEditPoints="1"/>
          </p:cNvSpPr>
          <p:nvPr/>
        </p:nvSpPr>
        <p:spPr bwMode="gray">
          <a:xfrm rot="-1358056">
            <a:off x="2620964" y="1658938"/>
            <a:ext cx="7578725" cy="3757612"/>
          </a:xfrm>
          <a:custGeom>
            <a:avLst/>
            <a:gdLst/>
            <a:ahLst/>
            <a:cxnLst>
              <a:cxn ang="0">
                <a:pos x="1692" y="12"/>
              </a:cxn>
              <a:cxn ang="0">
                <a:pos x="1234" y="74"/>
              </a:cxn>
              <a:cxn ang="0">
                <a:pos x="828" y="182"/>
              </a:cxn>
              <a:cxn ang="0">
                <a:pos x="486" y="330"/>
              </a:cxn>
              <a:cxn ang="0">
                <a:pos x="226" y="510"/>
              </a:cxn>
              <a:cxn ang="0">
                <a:pos x="58" y="718"/>
              </a:cxn>
              <a:cxn ang="0">
                <a:pos x="0" y="944"/>
              </a:cxn>
              <a:cxn ang="0">
                <a:pos x="58" y="1170"/>
              </a:cxn>
              <a:cxn ang="0">
                <a:pos x="226" y="1378"/>
              </a:cxn>
              <a:cxn ang="0">
                <a:pos x="486" y="1558"/>
              </a:cxn>
              <a:cxn ang="0">
                <a:pos x="828" y="1706"/>
              </a:cxn>
              <a:cxn ang="0">
                <a:pos x="1234" y="1814"/>
              </a:cxn>
              <a:cxn ang="0">
                <a:pos x="1692" y="1876"/>
              </a:cxn>
              <a:cxn ang="0">
                <a:pos x="2186" y="1884"/>
              </a:cxn>
              <a:cxn ang="0">
                <a:pos x="2658" y="1840"/>
              </a:cxn>
              <a:cxn ang="0">
                <a:pos x="3084" y="1746"/>
              </a:cxn>
              <a:cxn ang="0">
                <a:pos x="3448" y="1612"/>
              </a:cxn>
              <a:cxn ang="0">
                <a:pos x="3738" y="1442"/>
              </a:cxn>
              <a:cxn ang="0">
                <a:pos x="3938" y="1242"/>
              </a:cxn>
              <a:cxn ang="0">
                <a:pos x="4034" y="1022"/>
              </a:cxn>
              <a:cxn ang="0">
                <a:pos x="4014" y="790"/>
              </a:cxn>
              <a:cxn ang="0">
                <a:pos x="3882" y="576"/>
              </a:cxn>
              <a:cxn ang="0">
                <a:pos x="3650" y="386"/>
              </a:cxn>
              <a:cxn ang="0">
                <a:pos x="3334" y="228"/>
              </a:cxn>
              <a:cxn ang="0">
                <a:pos x="2948" y="106"/>
              </a:cxn>
              <a:cxn ang="0">
                <a:pos x="2506" y="28"/>
              </a:cxn>
              <a:cxn ang="0">
                <a:pos x="2020" y="0"/>
              </a:cxn>
              <a:cxn ang="0">
                <a:pos x="1606" y="1736"/>
              </a:cxn>
              <a:cxn ang="0">
                <a:pos x="1164" y="1678"/>
              </a:cxn>
              <a:cxn ang="0">
                <a:pos x="776" y="1576"/>
              </a:cxn>
              <a:cxn ang="0">
                <a:pos x="458" y="1436"/>
              </a:cxn>
              <a:cxn ang="0">
                <a:pos x="224" y="1266"/>
              </a:cxn>
              <a:cxn ang="0">
                <a:pos x="88" y="1074"/>
              </a:cxn>
              <a:cxn ang="0">
                <a:pos x="68" y="864"/>
              </a:cxn>
              <a:cxn ang="0">
                <a:pos x="166" y="664"/>
              </a:cxn>
              <a:cxn ang="0">
                <a:pos x="370" y="486"/>
              </a:cxn>
              <a:cxn ang="0">
                <a:pos x="662" y="336"/>
              </a:cxn>
              <a:cxn ang="0">
                <a:pos x="1028" y="222"/>
              </a:cxn>
              <a:cxn ang="0">
                <a:pos x="1454" y="148"/>
              </a:cxn>
              <a:cxn ang="0">
                <a:pos x="1922" y="120"/>
              </a:cxn>
              <a:cxn ang="0">
                <a:pos x="2392" y="148"/>
              </a:cxn>
              <a:cxn ang="0">
                <a:pos x="2818" y="222"/>
              </a:cxn>
              <a:cxn ang="0">
                <a:pos x="3184" y="336"/>
              </a:cxn>
              <a:cxn ang="0">
                <a:pos x="3476" y="486"/>
              </a:cxn>
              <a:cxn ang="0">
                <a:pos x="3680" y="664"/>
              </a:cxn>
              <a:cxn ang="0">
                <a:pos x="3778" y="864"/>
              </a:cxn>
              <a:cxn ang="0">
                <a:pos x="3758" y="1074"/>
              </a:cxn>
              <a:cxn ang="0">
                <a:pos x="3622" y="1266"/>
              </a:cxn>
              <a:cxn ang="0">
                <a:pos x="3388" y="1436"/>
              </a:cxn>
              <a:cxn ang="0">
                <a:pos x="3070" y="1576"/>
              </a:cxn>
              <a:cxn ang="0">
                <a:pos x="2682" y="1678"/>
              </a:cxn>
              <a:cxn ang="0">
                <a:pos x="2240" y="1736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45490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012" name="Oval 5"/>
          <p:cNvSpPr>
            <a:spLocks noChangeArrowheads="1"/>
          </p:cNvSpPr>
          <p:nvPr/>
        </p:nvSpPr>
        <p:spPr bwMode="gray">
          <a:xfrm>
            <a:off x="5629276" y="4268789"/>
            <a:ext cx="1584325" cy="1512887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lIns="91432" tIns="45716" rIns="91432" bIns="45716" anchor="ctr"/>
          <a:lstStyle/>
          <a:p>
            <a:pPr algn="ctr"/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gray">
          <a:xfrm>
            <a:off x="5281614" y="741363"/>
            <a:ext cx="1571625" cy="15621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lIns="91432" tIns="45716" rIns="91432" bIns="45716" anchor="ctr"/>
          <a:lstStyle/>
          <a:p>
            <a:pPr algn="ctr"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43" name="Oval 7"/>
          <p:cNvSpPr>
            <a:spLocks noChangeArrowheads="1"/>
          </p:cNvSpPr>
          <p:nvPr/>
        </p:nvSpPr>
        <p:spPr bwMode="gray">
          <a:xfrm>
            <a:off x="7296151" y="596900"/>
            <a:ext cx="1573213" cy="15113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lIns="91432" tIns="45716" rIns="91432" bIns="45716" anchor="ctr"/>
          <a:lstStyle/>
          <a:p>
            <a:pPr algn="ctr"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015" name="Oval 8"/>
          <p:cNvSpPr>
            <a:spLocks noChangeArrowheads="1"/>
          </p:cNvSpPr>
          <p:nvPr/>
        </p:nvSpPr>
        <p:spPr bwMode="gray">
          <a:xfrm>
            <a:off x="8150226" y="1965325"/>
            <a:ext cx="1584325" cy="1511300"/>
          </a:xfrm>
          <a:prstGeom prst="ellipse">
            <a:avLst/>
          </a:prstGeom>
          <a:gradFill rotWithShape="1">
            <a:gsLst>
              <a:gs pos="0">
                <a:srgbClr val="B359D7"/>
              </a:gs>
              <a:gs pos="100000">
                <a:srgbClr val="623175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lIns="91432" tIns="45716" rIns="91432" bIns="45716" anchor="ctr"/>
          <a:lstStyle/>
          <a:p>
            <a:pPr algn="ctr"/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345" name="Oval 9"/>
          <p:cNvSpPr>
            <a:spLocks noChangeArrowheads="1"/>
          </p:cNvSpPr>
          <p:nvPr/>
        </p:nvSpPr>
        <p:spPr bwMode="gray">
          <a:xfrm>
            <a:off x="7285039" y="3478213"/>
            <a:ext cx="1584325" cy="15113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lIns="91432" tIns="45716" rIns="91432" bIns="45716" anchor="ctr"/>
          <a:lstStyle/>
          <a:p>
            <a:pPr algn="ctr"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017" name="Oval 10"/>
          <p:cNvSpPr>
            <a:spLocks noChangeArrowheads="1"/>
          </p:cNvSpPr>
          <p:nvPr/>
        </p:nvSpPr>
        <p:spPr bwMode="gray">
          <a:xfrm>
            <a:off x="2028825" y="4413251"/>
            <a:ext cx="1728788" cy="1655763"/>
          </a:xfrm>
          <a:prstGeom prst="ellipse">
            <a:avLst/>
          </a:prstGeom>
          <a:gradFill rotWithShape="1">
            <a:gsLst>
              <a:gs pos="0">
                <a:srgbClr val="FF6FCF"/>
              </a:gs>
              <a:gs pos="100000">
                <a:srgbClr val="80008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lIns="91432" tIns="45716" rIns="91432" bIns="45716" anchor="ctr"/>
          <a:lstStyle/>
          <a:p>
            <a:pPr algn="ctr"/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3018" name="Oval 11"/>
          <p:cNvSpPr>
            <a:spLocks noChangeArrowheads="1"/>
          </p:cNvSpPr>
          <p:nvPr/>
        </p:nvSpPr>
        <p:spPr bwMode="gray">
          <a:xfrm>
            <a:off x="3829051" y="4773614"/>
            <a:ext cx="1655763" cy="1584325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8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lIns="91432" tIns="45716" rIns="91432" bIns="45716" anchor="ctr"/>
          <a:lstStyle/>
          <a:p>
            <a:pPr algn="ctr"/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3019" name="Oval 12"/>
          <p:cNvSpPr>
            <a:spLocks noChangeArrowheads="1"/>
          </p:cNvSpPr>
          <p:nvPr/>
        </p:nvSpPr>
        <p:spPr bwMode="gray">
          <a:xfrm>
            <a:off x="3397251" y="1317625"/>
            <a:ext cx="1573213" cy="1563688"/>
          </a:xfrm>
          <a:prstGeom prst="ellipse">
            <a:avLst/>
          </a:prstGeom>
          <a:gradFill rotWithShape="1">
            <a:gsLst>
              <a:gs pos="0">
                <a:srgbClr val="00FF00"/>
              </a:gs>
              <a:gs pos="100000">
                <a:srgbClr val="408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lIns="91432" tIns="45716" rIns="91432" bIns="45716" anchor="ctr"/>
          <a:lstStyle/>
          <a:p>
            <a:pPr algn="ctr"/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3020" name="Oval 14"/>
          <p:cNvSpPr>
            <a:spLocks noChangeArrowheads="1"/>
          </p:cNvSpPr>
          <p:nvPr/>
        </p:nvSpPr>
        <p:spPr bwMode="gray">
          <a:xfrm>
            <a:off x="1884363" y="2684464"/>
            <a:ext cx="1657350" cy="1584325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lIns="91432" tIns="45716" rIns="91432" bIns="45716" anchor="ctr"/>
          <a:lstStyle/>
          <a:p>
            <a:pPr algn="ctr"/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7500938" y="1028700"/>
            <a:ext cx="108585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  <a:defRPr/>
            </a:pPr>
            <a:r>
              <a:rPr lang="en-US" b="1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Basic skills</a:t>
            </a:r>
          </a:p>
        </p:txBody>
      </p:sp>
      <p:sp>
        <p:nvSpPr>
          <p:cNvPr id="43022" name="Rectangle 16"/>
          <p:cNvSpPr>
            <a:spLocks noChangeArrowheads="1"/>
          </p:cNvSpPr>
          <p:nvPr/>
        </p:nvSpPr>
        <p:spPr bwMode="auto">
          <a:xfrm>
            <a:off x="8005763" y="2541588"/>
            <a:ext cx="19431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</a:pPr>
            <a:r>
              <a:rPr lang="en-US" sz="1600" b="1" dirty="0">
                <a:solidFill>
                  <a:prstClr val="white"/>
                </a:solidFill>
                <a:cs typeface="Arial" charset="0"/>
              </a:rPr>
              <a:t>Communication skills</a:t>
            </a:r>
          </a:p>
        </p:txBody>
      </p:sp>
      <p:sp>
        <p:nvSpPr>
          <p:cNvPr id="43023" name="Rectangle 17"/>
          <p:cNvSpPr>
            <a:spLocks noChangeArrowheads="1"/>
          </p:cNvSpPr>
          <p:nvPr/>
        </p:nvSpPr>
        <p:spPr bwMode="auto">
          <a:xfrm>
            <a:off x="7285039" y="3836989"/>
            <a:ext cx="1584325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</a:pPr>
            <a:r>
              <a:rPr lang="en-US" sz="1600" b="1" dirty="0">
                <a:solidFill>
                  <a:srgbClr val="FFFFFF"/>
                </a:solidFill>
                <a:cs typeface="Arial" charset="0"/>
              </a:rPr>
              <a:t>Critical and creative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</a:pPr>
            <a:r>
              <a:rPr lang="en-US" sz="1600" b="1" dirty="0">
                <a:solidFill>
                  <a:srgbClr val="FFFFFF"/>
                </a:solidFill>
                <a:cs typeface="Arial" charset="0"/>
              </a:rPr>
              <a:t>thinking skills</a:t>
            </a:r>
          </a:p>
        </p:txBody>
      </p:sp>
      <p:sp>
        <p:nvSpPr>
          <p:cNvPr id="43024" name="Rectangle 18"/>
          <p:cNvSpPr>
            <a:spLocks noChangeArrowheads="1"/>
          </p:cNvSpPr>
          <p:nvPr/>
        </p:nvSpPr>
        <p:spPr bwMode="auto">
          <a:xfrm>
            <a:off x="5700713" y="4629150"/>
            <a:ext cx="14414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/>
            <a:r>
              <a:rPr lang="en-US" b="1" dirty="0">
                <a:solidFill>
                  <a:prstClr val="black"/>
                </a:solidFill>
                <a:cs typeface="Arial" charset="0"/>
              </a:rPr>
              <a:t>Information</a:t>
            </a:r>
            <a:r>
              <a:rPr lang="id-ID" b="1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b="1" dirty="0">
                <a:solidFill>
                  <a:prstClr val="black"/>
                </a:solidFill>
                <a:cs typeface="Arial" charset="0"/>
              </a:rPr>
              <a:t>/digital </a:t>
            </a:r>
          </a:p>
          <a:p>
            <a:pPr algn="ctr"/>
            <a:r>
              <a:rPr lang="en-US" b="1" dirty="0">
                <a:solidFill>
                  <a:prstClr val="black"/>
                </a:solidFill>
                <a:cs typeface="Arial" charset="0"/>
              </a:rPr>
              <a:t>literacy</a:t>
            </a:r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>
            <a:off x="3757614" y="5133975"/>
            <a:ext cx="1800225" cy="757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pitchFamily="34" charset="0"/>
              </a:rPr>
              <a:t>Inquiry</a:t>
            </a:r>
            <a:r>
              <a:rPr lang="id-ID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pitchFamily="34" charset="0"/>
              </a:rPr>
              <a:t> 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pitchFamily="34" charset="0"/>
              </a:rPr>
              <a:t>/reasoning </a:t>
            </a:r>
          </a:p>
          <a:p>
            <a:pPr algn="ctr">
              <a:lnSpc>
                <a:spcPct val="80000"/>
              </a:lnSpc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pitchFamily="34" charset="0"/>
              </a:rPr>
              <a:t>skills</a:t>
            </a:r>
          </a:p>
        </p:txBody>
      </p:sp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1903413" y="5035551"/>
            <a:ext cx="1854200" cy="53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pitchFamily="34" charset="0"/>
              </a:rPr>
              <a:t>Interpersonal </a:t>
            </a:r>
          </a:p>
          <a:p>
            <a:pPr algn="ctr">
              <a:lnSpc>
                <a:spcPct val="80000"/>
              </a:lnSpc>
              <a:defRPr/>
            </a:pP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pitchFamily="34" charset="0"/>
              </a:rPr>
              <a:t>skills</a:t>
            </a:r>
          </a:p>
        </p:txBody>
      </p:sp>
      <p:sp>
        <p:nvSpPr>
          <p:cNvPr id="43027" name="Rectangle 21"/>
          <p:cNvSpPr>
            <a:spLocks noChangeArrowheads="1"/>
          </p:cNvSpPr>
          <p:nvPr/>
        </p:nvSpPr>
        <p:spPr bwMode="auto">
          <a:xfrm>
            <a:off x="1309688" y="3116264"/>
            <a:ext cx="2933701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</a:pPr>
            <a:r>
              <a:rPr lang="en-US" sz="1600" b="1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Multicultural/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</a:pPr>
            <a:r>
              <a:rPr lang="en-US" sz="1600" b="1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multilingual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</a:pPr>
            <a:r>
              <a:rPr lang="en-US" sz="1600" b="1" dirty="0">
                <a:solidFill>
                  <a:prstClr val="black"/>
                </a:solidFill>
                <a:latin typeface="Tahoma" pitchFamily="34" charset="0"/>
                <a:cs typeface="Arial" charset="0"/>
              </a:rPr>
              <a:t>literacy</a:t>
            </a:r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3397250" y="1820863"/>
            <a:ext cx="1511300" cy="757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pitchFamily="34" charset="0"/>
              </a:rPr>
              <a:t>Problem solving </a:t>
            </a:r>
          </a:p>
          <a:p>
            <a:pPr algn="ctr">
              <a:lnSpc>
                <a:spcPct val="80000"/>
              </a:lnSpc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pitchFamily="34" charset="0"/>
              </a:rPr>
              <a:t>skills</a:t>
            </a:r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5268913" y="1244601"/>
            <a:ext cx="1511300" cy="53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  <a:defRPr/>
            </a:pPr>
            <a:r>
              <a:rPr lang="en-US" b="1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Technology skills</a:t>
            </a:r>
          </a:p>
        </p:txBody>
      </p:sp>
      <p:sp>
        <p:nvSpPr>
          <p:cNvPr id="14360" name="Rectangle 24"/>
          <p:cNvSpPr>
            <a:spLocks noChangeArrowheads="1"/>
          </p:cNvSpPr>
          <p:nvPr/>
        </p:nvSpPr>
        <p:spPr bwMode="auto">
          <a:xfrm>
            <a:off x="3325813" y="3206751"/>
            <a:ext cx="457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21ST CENTURY SKILLS </a:t>
            </a:r>
          </a:p>
          <a:p>
            <a:pPr algn="ctr">
              <a:defRPr/>
            </a:pPr>
            <a:r>
              <a:rPr 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AND LITERACIES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75520" y="260649"/>
            <a:ext cx="2550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</a:rPr>
              <a:t>World Recognition</a:t>
            </a:r>
          </a:p>
        </p:txBody>
      </p:sp>
    </p:spTree>
    <p:extLst>
      <p:ext uri="{BB962C8B-B14F-4D97-AF65-F5344CB8AC3E}">
        <p14:creationId xmlns:p14="http://schemas.microsoft.com/office/powerpoint/2010/main" val="11496581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Peraturan</a:t>
            </a:r>
            <a:r>
              <a:rPr lang="en-US" dirty="0" smtClean="0"/>
              <a:t> yang </a:t>
            </a:r>
            <a:r>
              <a:rPr lang="en-US" dirty="0" err="1" smtClean="0"/>
              <a:t>menunjang</a:t>
            </a:r>
            <a:r>
              <a:rPr lang="en-US" dirty="0" smtClean="0"/>
              <a:t> </a:t>
            </a:r>
            <a:r>
              <a:rPr lang="en-US" dirty="0" err="1" smtClean="0"/>
              <a:t>mutu</a:t>
            </a:r>
            <a:r>
              <a:rPr lang="en-US" dirty="0" smtClean="0"/>
              <a:t> DIKTI, </a:t>
            </a:r>
            <a:r>
              <a:rPr lang="en-US" dirty="0" err="1" smtClean="0"/>
              <a:t>a.l</a:t>
            </a:r>
            <a:r>
              <a:rPr lang="en-US" dirty="0" smtClean="0"/>
              <a:t>.: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87506" y="1506070"/>
            <a:ext cx="9628094" cy="4894729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Undang</a:t>
            </a:r>
            <a:r>
              <a:rPr lang="en-US" dirty="0" smtClean="0"/>
              <a:t> </a:t>
            </a:r>
            <a:r>
              <a:rPr lang="en-US" dirty="0" err="1" smtClean="0"/>
              <a:t>Undang</a:t>
            </a:r>
            <a:r>
              <a:rPr lang="en-US" dirty="0" smtClean="0"/>
              <a:t> No 12 </a:t>
            </a:r>
            <a:r>
              <a:rPr lang="en-US" dirty="0" err="1" smtClean="0"/>
              <a:t>tahun</a:t>
            </a:r>
            <a:r>
              <a:rPr lang="en-US" dirty="0" smtClean="0"/>
              <a:t> 2012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Undang</a:t>
            </a:r>
            <a:r>
              <a:rPr lang="en-US" dirty="0" smtClean="0"/>
              <a:t> </a:t>
            </a:r>
            <a:r>
              <a:rPr lang="en-US" dirty="0" err="1" smtClean="0"/>
              <a:t>Undang</a:t>
            </a:r>
            <a:r>
              <a:rPr lang="en-US" dirty="0" smtClean="0"/>
              <a:t> No 20 </a:t>
            </a:r>
            <a:r>
              <a:rPr lang="en-US" dirty="0" err="1" smtClean="0"/>
              <a:t>tahun</a:t>
            </a:r>
            <a:r>
              <a:rPr lang="en-US" dirty="0" smtClean="0"/>
              <a:t> 2013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Kedokteran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Undang</a:t>
            </a:r>
            <a:r>
              <a:rPr lang="en-US" dirty="0" smtClean="0"/>
              <a:t> </a:t>
            </a:r>
            <a:r>
              <a:rPr lang="en-US" dirty="0" err="1" smtClean="0"/>
              <a:t>Undang</a:t>
            </a:r>
            <a:r>
              <a:rPr lang="en-US" dirty="0" smtClean="0"/>
              <a:t> No 11 </a:t>
            </a:r>
            <a:r>
              <a:rPr lang="en-US" dirty="0" err="1" smtClean="0"/>
              <a:t>tahun</a:t>
            </a:r>
            <a:r>
              <a:rPr lang="en-US" dirty="0" smtClean="0"/>
              <a:t> 2014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Keinsinyuran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Peraturan</a:t>
            </a:r>
            <a:r>
              <a:rPr lang="en-US" dirty="0" smtClean="0"/>
              <a:t> </a:t>
            </a:r>
            <a:r>
              <a:rPr lang="en-US" dirty="0" err="1" smtClean="0"/>
              <a:t>Presiden</a:t>
            </a:r>
            <a:r>
              <a:rPr lang="en-US" dirty="0" smtClean="0"/>
              <a:t> No 8 </a:t>
            </a:r>
            <a:r>
              <a:rPr lang="en-US" dirty="0" err="1" smtClean="0"/>
              <a:t>tahun</a:t>
            </a:r>
            <a:r>
              <a:rPr lang="en-US" dirty="0" smtClean="0"/>
              <a:t> 2012 </a:t>
            </a:r>
            <a:r>
              <a:rPr lang="en-US" dirty="0" err="1" smtClean="0"/>
              <a:t>tentang</a:t>
            </a:r>
            <a:r>
              <a:rPr lang="en-US" dirty="0" smtClean="0"/>
              <a:t> KKNI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Peraturan</a:t>
            </a:r>
            <a:r>
              <a:rPr lang="en-US" dirty="0" smtClean="0"/>
              <a:t> </a:t>
            </a:r>
            <a:r>
              <a:rPr lang="en-US" dirty="0" err="1" smtClean="0"/>
              <a:t>Menteri</a:t>
            </a:r>
            <a:r>
              <a:rPr lang="en-US" dirty="0" smtClean="0"/>
              <a:t> No 109 </a:t>
            </a:r>
            <a:r>
              <a:rPr lang="en-US" dirty="0" err="1" smtClean="0"/>
              <a:t>tahun</a:t>
            </a:r>
            <a:r>
              <a:rPr lang="en-US" dirty="0" smtClean="0"/>
              <a:t> 2013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jarak</a:t>
            </a:r>
            <a:r>
              <a:rPr lang="en-US" dirty="0" smtClean="0"/>
              <a:t> </a:t>
            </a:r>
            <a:r>
              <a:rPr lang="en-US" dirty="0" err="1" smtClean="0"/>
              <a:t>Jauh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Peraturan</a:t>
            </a:r>
            <a:r>
              <a:rPr lang="en-US" dirty="0" smtClean="0"/>
              <a:t> </a:t>
            </a:r>
            <a:r>
              <a:rPr lang="en-US" dirty="0" err="1" smtClean="0"/>
              <a:t>Menteri</a:t>
            </a:r>
            <a:r>
              <a:rPr lang="en-US" dirty="0" smtClean="0"/>
              <a:t> No 14 </a:t>
            </a:r>
            <a:r>
              <a:rPr lang="en-US" dirty="0" err="1" smtClean="0"/>
              <a:t>tahun</a:t>
            </a:r>
            <a:r>
              <a:rPr lang="en-US" dirty="0" smtClean="0"/>
              <a:t> 2014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Kerjasama</a:t>
            </a:r>
            <a:r>
              <a:rPr lang="en-US" dirty="0" smtClean="0"/>
              <a:t> </a:t>
            </a:r>
            <a:r>
              <a:rPr lang="en-US" dirty="0" err="1" smtClean="0"/>
              <a:t>Perguruan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Peraturan</a:t>
            </a:r>
            <a:r>
              <a:rPr lang="en-US" dirty="0" smtClean="0"/>
              <a:t> </a:t>
            </a:r>
            <a:r>
              <a:rPr lang="en-US" dirty="0" err="1" smtClean="0"/>
              <a:t>Menteri</a:t>
            </a:r>
            <a:r>
              <a:rPr lang="en-US" dirty="0" smtClean="0"/>
              <a:t> No 49 </a:t>
            </a:r>
            <a:r>
              <a:rPr lang="en-US" dirty="0" err="1" smtClean="0"/>
              <a:t>tahun</a:t>
            </a:r>
            <a:r>
              <a:rPr lang="en-US" dirty="0" smtClean="0"/>
              <a:t> 2014 </a:t>
            </a:r>
            <a:r>
              <a:rPr lang="en-US" dirty="0" err="1" smtClean="0"/>
              <a:t>tentng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Peraturan</a:t>
            </a:r>
            <a:r>
              <a:rPr lang="en-US" dirty="0" smtClean="0"/>
              <a:t> </a:t>
            </a:r>
            <a:r>
              <a:rPr lang="en-US" dirty="0" err="1" smtClean="0"/>
              <a:t>Menteri</a:t>
            </a:r>
            <a:r>
              <a:rPr lang="en-US" dirty="0" smtClean="0"/>
              <a:t> No 50 </a:t>
            </a:r>
            <a:r>
              <a:rPr lang="en-US" dirty="0" err="1" smtClean="0"/>
              <a:t>tahun</a:t>
            </a:r>
            <a:r>
              <a:rPr lang="en-US" dirty="0" smtClean="0"/>
              <a:t> 2014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Penjaminan</a:t>
            </a:r>
            <a:r>
              <a:rPr lang="en-US" dirty="0" smtClean="0"/>
              <a:t> </a:t>
            </a:r>
            <a:r>
              <a:rPr lang="en-US" dirty="0" err="1" smtClean="0"/>
              <a:t>Mutu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Peraturan</a:t>
            </a:r>
            <a:r>
              <a:rPr lang="en-US" dirty="0" smtClean="0"/>
              <a:t> </a:t>
            </a:r>
            <a:r>
              <a:rPr lang="en-US" dirty="0" err="1" smtClean="0"/>
              <a:t>Menteri</a:t>
            </a:r>
            <a:r>
              <a:rPr lang="en-US" dirty="0" smtClean="0"/>
              <a:t> No 87 </a:t>
            </a:r>
            <a:r>
              <a:rPr lang="en-US" dirty="0" err="1" smtClean="0"/>
              <a:t>tahun</a:t>
            </a:r>
            <a:r>
              <a:rPr lang="en-US" dirty="0" smtClean="0"/>
              <a:t> 2014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Areditasi</a:t>
            </a:r>
            <a:r>
              <a:rPr lang="en-US" dirty="0" smtClean="0"/>
              <a:t> </a:t>
            </a:r>
            <a:r>
              <a:rPr lang="en-US" dirty="0" err="1" smtClean="0"/>
              <a:t>Perguruan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025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84C9-C608-49F6-AD10-CE0C01292035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8:52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1474" y="15008"/>
            <a:ext cx="913103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prstClr val="white"/>
                </a:solidFill>
              </a:rPr>
              <a:t>STANDAR PROSES PEMBELAJARAN (BEBAN BELAJAR MAHASISWA)</a:t>
            </a:r>
          </a:p>
        </p:txBody>
      </p:sp>
      <p:graphicFrame>
        <p:nvGraphicFramePr>
          <p:cNvPr id="8" name="Content Placeholder 3"/>
          <p:cNvGraphicFramePr>
            <a:graphicFrameLocks/>
          </p:cNvGraphicFramePr>
          <p:nvPr>
            <p:extLst/>
          </p:nvPr>
        </p:nvGraphicFramePr>
        <p:xfrm>
          <a:off x="1805881" y="510979"/>
          <a:ext cx="8555283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039"/>
                <a:gridCol w="2528711"/>
                <a:gridCol w="1835442"/>
                <a:gridCol w="361709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No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Program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Beban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Belajar</a:t>
                      </a:r>
                      <a:r>
                        <a:rPr lang="en-US" sz="2000" dirty="0" smtClean="0"/>
                        <a:t> </a:t>
                      </a:r>
                    </a:p>
                    <a:p>
                      <a:r>
                        <a:rPr lang="en-US" sz="2000" dirty="0" smtClean="0"/>
                        <a:t>Minimum (</a:t>
                      </a:r>
                      <a:r>
                        <a:rPr lang="en-US" sz="2000" dirty="0" err="1" smtClean="0"/>
                        <a:t>sks</a:t>
                      </a:r>
                      <a:r>
                        <a:rPr lang="en-US" sz="2000" dirty="0" smtClean="0"/>
                        <a:t>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Masa </a:t>
                      </a:r>
                      <a:r>
                        <a:rPr lang="en-US" sz="2000" dirty="0" err="1" smtClean="0"/>
                        <a:t>Studi</a:t>
                      </a:r>
                      <a:r>
                        <a:rPr lang="en-US" sz="2000" dirty="0" smtClean="0"/>
                        <a:t> (</a:t>
                      </a:r>
                      <a:r>
                        <a:rPr lang="en-US" sz="2000" dirty="0" err="1" smtClean="0"/>
                        <a:t>tahun</a:t>
                      </a:r>
                      <a:r>
                        <a:rPr lang="en-US" sz="2000" dirty="0" smtClean="0"/>
                        <a:t>)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algn="l"/>
                      <a:r>
                        <a:rPr lang="en-US" b="1" dirty="0" err="1" smtClean="0"/>
                        <a:t>Untuk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memenuhi</a:t>
                      </a:r>
                      <a:r>
                        <a:rPr lang="en-US" b="1" dirty="0" smtClean="0"/>
                        <a:t> CAPAIAN PEMBELAJARAN LULUSAN program, </a:t>
                      </a:r>
                      <a:r>
                        <a:rPr lang="en-US" b="1" dirty="0" err="1" smtClean="0"/>
                        <a:t>mahasiswa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wajib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menempuh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Beban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Belajar</a:t>
                      </a:r>
                      <a:r>
                        <a:rPr lang="en-US" b="1" dirty="0" smtClean="0"/>
                        <a:t> Minimum </a:t>
                      </a:r>
                      <a:r>
                        <a:rPr lang="en-US" b="1" dirty="0" err="1" smtClean="0"/>
                        <a:t>dalam</a:t>
                      </a:r>
                      <a:r>
                        <a:rPr lang="en-US" b="1" baseline="0" dirty="0" smtClean="0"/>
                        <a:t> Masa </a:t>
                      </a:r>
                      <a:r>
                        <a:rPr lang="en-US" b="1" baseline="0" dirty="0" err="1" smtClean="0"/>
                        <a:t>Studi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sbb</a:t>
                      </a:r>
                      <a:r>
                        <a:rPr lang="en-US" b="1" baseline="0" dirty="0" smtClean="0"/>
                        <a:t>.:</a:t>
                      </a:r>
                      <a:endParaRPr 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D1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36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1-</a:t>
                      </a:r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D2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2-</a:t>
                      </a:r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D3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108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3-</a:t>
                      </a:r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4</a:t>
                      </a:r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D4/</a:t>
                      </a:r>
                      <a:r>
                        <a:rPr lang="en-US" b="1" dirty="0" err="1" smtClean="0"/>
                        <a:t>Sarjana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144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4-</a:t>
                      </a:r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5</a:t>
                      </a:r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Profesi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36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1-</a:t>
                      </a:r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en-US" b="1" dirty="0" smtClean="0"/>
                        <a:t> </a:t>
                      </a:r>
                      <a:r>
                        <a:rPr lang="en-US" sz="1600" b="1" dirty="0" smtClean="0">
                          <a:solidFill>
                            <a:srgbClr val="990000"/>
                          </a:solidFill>
                        </a:rPr>
                        <a:t>(</a:t>
                      </a:r>
                      <a:r>
                        <a:rPr lang="en-US" sz="1600" b="1" dirty="0" err="1" smtClean="0">
                          <a:solidFill>
                            <a:srgbClr val="990000"/>
                          </a:solidFill>
                        </a:rPr>
                        <a:t>setelah</a:t>
                      </a:r>
                      <a:r>
                        <a:rPr lang="en-US" sz="1600" b="1" dirty="0" smtClean="0">
                          <a:solidFill>
                            <a:srgbClr val="990000"/>
                          </a:solidFill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990000"/>
                          </a:solidFill>
                        </a:rPr>
                        <a:t>menyelesaikan</a:t>
                      </a:r>
                      <a:r>
                        <a:rPr lang="en-US" sz="1600" b="1" dirty="0" smtClean="0">
                          <a:solidFill>
                            <a:srgbClr val="990000"/>
                          </a:solidFill>
                        </a:rPr>
                        <a:t> program D4/</a:t>
                      </a:r>
                      <a:r>
                        <a:rPr lang="en-US" sz="1600" b="1" dirty="0" err="1" smtClean="0">
                          <a:solidFill>
                            <a:srgbClr val="990000"/>
                          </a:solidFill>
                        </a:rPr>
                        <a:t>Sarjana</a:t>
                      </a:r>
                      <a:r>
                        <a:rPr lang="en-US" sz="1600" b="1" dirty="0" smtClean="0">
                          <a:solidFill>
                            <a:srgbClr val="990000"/>
                          </a:solidFill>
                        </a:rPr>
                        <a:t>)</a:t>
                      </a:r>
                      <a:endParaRPr lang="en-US" sz="1600" b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Magister, Magister </a:t>
                      </a:r>
                      <a:r>
                        <a:rPr lang="en-US" b="1" dirty="0" err="1" smtClean="0"/>
                        <a:t>terapan</a:t>
                      </a:r>
                      <a:r>
                        <a:rPr lang="en-US" b="1" dirty="0" smtClean="0"/>
                        <a:t>, </a:t>
                      </a:r>
                      <a:r>
                        <a:rPr lang="en-US" b="1" dirty="0" err="1" smtClean="0"/>
                        <a:t>dan</a:t>
                      </a:r>
                      <a:r>
                        <a:rPr lang="en-US" b="1" dirty="0" smtClean="0"/>
                        <a:t> Sp-1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1,5</a:t>
                      </a:r>
                      <a:r>
                        <a:rPr lang="en-US" b="1" dirty="0" smtClean="0"/>
                        <a:t>-4 </a:t>
                      </a:r>
                      <a:r>
                        <a:rPr lang="en-US" sz="1600" b="1" dirty="0" smtClean="0">
                          <a:solidFill>
                            <a:srgbClr val="990000"/>
                          </a:solidFill>
                        </a:rPr>
                        <a:t>(</a:t>
                      </a:r>
                      <a:r>
                        <a:rPr lang="en-US" sz="1600" b="1" dirty="0" err="1" smtClean="0">
                          <a:solidFill>
                            <a:srgbClr val="990000"/>
                          </a:solidFill>
                        </a:rPr>
                        <a:t>setelah</a:t>
                      </a:r>
                      <a:r>
                        <a:rPr lang="en-US" sz="1600" b="1" dirty="0" smtClean="0">
                          <a:solidFill>
                            <a:srgbClr val="990000"/>
                          </a:solidFill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990000"/>
                          </a:solidFill>
                        </a:rPr>
                        <a:t>menyelesaikan</a:t>
                      </a:r>
                      <a:r>
                        <a:rPr lang="en-US" sz="1600" b="1" dirty="0" smtClean="0">
                          <a:solidFill>
                            <a:srgbClr val="990000"/>
                          </a:solidFill>
                        </a:rPr>
                        <a:t> program D4/</a:t>
                      </a:r>
                      <a:r>
                        <a:rPr lang="en-US" sz="1600" b="1" dirty="0" err="1" smtClean="0">
                          <a:solidFill>
                            <a:srgbClr val="990000"/>
                          </a:solidFill>
                        </a:rPr>
                        <a:t>Sarjana</a:t>
                      </a:r>
                      <a:r>
                        <a:rPr lang="en-US" sz="1600" b="1" dirty="0" smtClean="0">
                          <a:solidFill>
                            <a:srgbClr val="990000"/>
                          </a:solidFill>
                        </a:rPr>
                        <a:t>)</a:t>
                      </a:r>
                      <a:endParaRPr lang="en-US" sz="1600" b="1" dirty="0">
                        <a:solidFill>
                          <a:srgbClr val="99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S-3, S-3 </a:t>
                      </a:r>
                      <a:r>
                        <a:rPr lang="en-US" b="1" dirty="0" err="1" smtClean="0"/>
                        <a:t>Terapan</a:t>
                      </a:r>
                      <a:r>
                        <a:rPr lang="en-US" b="1" dirty="0" smtClean="0"/>
                        <a:t>, &amp; Sp-2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 (</a:t>
                      </a:r>
                      <a:r>
                        <a:rPr lang="en-US" b="1" dirty="0" err="1" smtClean="0"/>
                        <a:t>Mininimum</a:t>
                      </a:r>
                      <a:r>
                        <a:rPr lang="en-US" b="1" dirty="0" smtClean="0"/>
                        <a:t>)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1729680" y="5013177"/>
            <a:ext cx="8686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Beban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belajar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mahasiswa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berprestasi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akademik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tinggi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setelah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dua</a:t>
            </a:r>
            <a:r>
              <a:rPr lang="en-US" sz="1400" b="1" dirty="0">
                <a:solidFill>
                  <a:prstClr val="black"/>
                </a:solidFill>
              </a:rPr>
              <a:t> semester </a:t>
            </a:r>
            <a:r>
              <a:rPr lang="en-US" sz="1400" b="1" dirty="0" err="1">
                <a:solidFill>
                  <a:prstClr val="black"/>
                </a:solidFill>
              </a:rPr>
              <a:t>tahun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pertama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dapat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ditambah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hingga</a:t>
            </a:r>
            <a:r>
              <a:rPr lang="en-US" sz="1400" b="1" dirty="0">
                <a:solidFill>
                  <a:prstClr val="black"/>
                </a:solidFill>
              </a:rPr>
              <a:t> 64 (</a:t>
            </a:r>
            <a:r>
              <a:rPr lang="en-US" sz="1400" b="1" dirty="0" err="1">
                <a:solidFill>
                  <a:prstClr val="black"/>
                </a:solidFill>
              </a:rPr>
              <a:t>enam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puluh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empat</a:t>
            </a:r>
            <a:r>
              <a:rPr lang="en-US" sz="1400" b="1" dirty="0">
                <a:solidFill>
                  <a:prstClr val="black"/>
                </a:solidFill>
              </a:rPr>
              <a:t>) jam per </a:t>
            </a:r>
            <a:r>
              <a:rPr lang="en-US" sz="1400" b="1" dirty="0" err="1">
                <a:solidFill>
                  <a:prstClr val="black"/>
                </a:solidFill>
              </a:rPr>
              <a:t>minggu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setara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dengan</a:t>
            </a:r>
            <a:r>
              <a:rPr lang="en-US" sz="1400" b="1" dirty="0">
                <a:solidFill>
                  <a:prstClr val="black"/>
                </a:solidFill>
              </a:rPr>
              <a:t> 24 (</a:t>
            </a:r>
            <a:r>
              <a:rPr lang="en-US" sz="1400" b="1" dirty="0" err="1">
                <a:solidFill>
                  <a:prstClr val="black"/>
                </a:solidFill>
              </a:rPr>
              <a:t>dua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puluh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empat</a:t>
            </a:r>
            <a:r>
              <a:rPr lang="en-US" sz="1400" b="1" dirty="0">
                <a:solidFill>
                  <a:prstClr val="black"/>
                </a:solidFill>
              </a:rPr>
              <a:t>) </a:t>
            </a:r>
            <a:r>
              <a:rPr lang="en-US" sz="1400" b="1" dirty="0" err="1">
                <a:solidFill>
                  <a:prstClr val="black"/>
                </a:solidFill>
              </a:rPr>
              <a:t>sks</a:t>
            </a:r>
            <a:r>
              <a:rPr lang="en-US" sz="1400" b="1" dirty="0">
                <a:solidFill>
                  <a:prstClr val="black"/>
                </a:solidFill>
              </a:rPr>
              <a:t> per </a:t>
            </a:r>
            <a:r>
              <a:rPr lang="en-US" sz="1400" b="1" dirty="0" err="1">
                <a:solidFill>
                  <a:prstClr val="black"/>
                </a:solidFill>
              </a:rPr>
              <a:t>semester.Mahasiswa</a:t>
            </a:r>
            <a:r>
              <a:rPr lang="en-US" sz="1400" b="1" dirty="0">
                <a:solidFill>
                  <a:prstClr val="black"/>
                </a:solidFill>
              </a:rPr>
              <a:t> yang </a:t>
            </a:r>
            <a:r>
              <a:rPr lang="en-US" sz="1400" b="1" dirty="0" err="1">
                <a:solidFill>
                  <a:prstClr val="black"/>
                </a:solidFill>
              </a:rPr>
              <a:t>memiliki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prestasi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akademik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tinggi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dan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berpotensi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menghasilkan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penelitian</a:t>
            </a:r>
            <a:r>
              <a:rPr lang="en-US" sz="1400" b="1" dirty="0">
                <a:solidFill>
                  <a:prstClr val="black"/>
                </a:solidFill>
              </a:rPr>
              <a:t> yang </a:t>
            </a:r>
            <a:r>
              <a:rPr lang="en-US" sz="1400" b="1" dirty="0" err="1">
                <a:solidFill>
                  <a:prstClr val="black"/>
                </a:solidFill>
              </a:rPr>
              <a:t>sangat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inovatif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sebagaimana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ditetapkan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senat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perguruan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tinggi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dapat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mengikuti</a:t>
            </a:r>
            <a:r>
              <a:rPr lang="en-US" sz="1400" b="1" dirty="0">
                <a:solidFill>
                  <a:prstClr val="black"/>
                </a:solidFill>
              </a:rPr>
              <a:t> program </a:t>
            </a:r>
            <a:r>
              <a:rPr lang="en-US" sz="1400" b="1" dirty="0" err="1">
                <a:solidFill>
                  <a:prstClr val="black"/>
                </a:solidFill>
              </a:rPr>
              <a:t>doktor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bersamaan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dengan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penyelesaian</a:t>
            </a:r>
            <a:r>
              <a:rPr lang="en-US" sz="1400" b="1" dirty="0">
                <a:solidFill>
                  <a:prstClr val="black"/>
                </a:solidFill>
              </a:rPr>
              <a:t> program magister paling </a:t>
            </a:r>
            <a:r>
              <a:rPr lang="en-US" sz="1400" b="1" dirty="0" err="1">
                <a:solidFill>
                  <a:prstClr val="black"/>
                </a:solidFill>
              </a:rPr>
              <a:t>sedikit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setelah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menempuh</a:t>
            </a:r>
            <a:r>
              <a:rPr lang="en-US" sz="1400" b="1" dirty="0">
                <a:solidFill>
                  <a:prstClr val="black"/>
                </a:solidFill>
              </a:rPr>
              <a:t> program magister 1 (</a:t>
            </a:r>
            <a:r>
              <a:rPr lang="en-US" sz="1400" b="1" dirty="0" err="1">
                <a:solidFill>
                  <a:prstClr val="black"/>
                </a:solidFill>
              </a:rPr>
              <a:t>satu</a:t>
            </a:r>
            <a:r>
              <a:rPr lang="en-US" sz="1400" b="1" dirty="0">
                <a:solidFill>
                  <a:prstClr val="black"/>
                </a:solidFill>
              </a:rPr>
              <a:t>) </a:t>
            </a:r>
            <a:r>
              <a:rPr lang="en-US" sz="1400" b="1" dirty="0" err="1">
                <a:solidFill>
                  <a:prstClr val="black"/>
                </a:solidFill>
              </a:rPr>
              <a:t>tahun</a:t>
            </a:r>
            <a:r>
              <a:rPr lang="en-US" sz="1400" b="1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731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79142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Rincian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Waktu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</a:t>
            </a:r>
            <a:r>
              <a:rPr 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sks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Kegiatan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Pembelajaran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676400" y="849297"/>
          <a:ext cx="8915401" cy="360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1"/>
                <a:gridCol w="2743200"/>
                <a:gridCol w="701040"/>
                <a:gridCol w="2194560"/>
                <a:gridCol w="2971800"/>
              </a:tblGrid>
              <a:tr h="370840">
                <a:tc gridSpan="5">
                  <a:txBody>
                    <a:bodyPr/>
                    <a:lstStyle/>
                    <a:p>
                      <a:r>
                        <a:rPr lang="en-US" dirty="0" err="1" smtClean="0"/>
                        <a:t>Pengertian</a:t>
                      </a:r>
                      <a:r>
                        <a:rPr lang="en-US" dirty="0" smtClean="0"/>
                        <a:t> 1 </a:t>
                      </a:r>
                      <a:r>
                        <a:rPr lang="en-US" dirty="0" err="1" smtClean="0"/>
                        <a:t>sks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dalam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bentuk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pembelajaran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Kuliah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Responsi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Tutorial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Tatap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Muka</a:t>
                      </a:r>
                      <a:endParaRPr lang="en-US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Penugasan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Terstruktur</a:t>
                      </a:r>
                      <a:endParaRPr lang="en-US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Belajar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Mandiri</a:t>
                      </a:r>
                      <a:endParaRPr lang="en-US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50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menit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minggu</a:t>
                      </a:r>
                      <a:r>
                        <a:rPr lang="en-US" dirty="0" smtClean="0"/>
                        <a:t>/semester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50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menit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minggu</a:t>
                      </a:r>
                      <a:r>
                        <a:rPr lang="en-US" dirty="0" smtClean="0"/>
                        <a:t>/semester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60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menit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minggu</a:t>
                      </a:r>
                      <a:r>
                        <a:rPr lang="en-US" dirty="0" smtClean="0"/>
                        <a:t>/semester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Seminar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atau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bentuk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pembelajaran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lain yang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sejenis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b="1" dirty="0" err="1" smtClean="0"/>
                        <a:t>Tatap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muka</a:t>
                      </a:r>
                      <a:endParaRPr lang="en-US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b="1" dirty="0" err="1" smtClean="0"/>
                        <a:t>Belajar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mandiri</a:t>
                      </a:r>
                      <a:endParaRPr lang="en-US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b="1" dirty="0" smtClean="0"/>
                        <a:t>100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menit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minggu</a:t>
                      </a:r>
                      <a:r>
                        <a:rPr lang="en-US" dirty="0" smtClean="0"/>
                        <a:t>/semester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b="1" dirty="0" smtClean="0"/>
                        <a:t>60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menit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minggu</a:t>
                      </a:r>
                      <a:r>
                        <a:rPr lang="en-US" dirty="0" smtClean="0"/>
                        <a:t>/semester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Praktikum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praktik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studio,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praktik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bengkel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praktik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lapangan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penelitian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pengabdian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kepada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masyarakat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dan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/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atau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bentuk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pembelajaran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lain yang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setara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b="1" dirty="0" smtClean="0"/>
                        <a:t>160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menit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minggu</a:t>
                      </a:r>
                      <a:r>
                        <a:rPr lang="en-US" dirty="0" smtClean="0"/>
                        <a:t>/semester</a:t>
                      </a:r>
                      <a:endParaRPr 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676400" y="4518898"/>
            <a:ext cx="8839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1313" indent="-341313">
              <a:tabLst>
                <a:tab pos="341313" algn="l"/>
              </a:tabLst>
            </a:pPr>
            <a:r>
              <a:rPr lang="en-US" b="1" dirty="0">
                <a:solidFill>
                  <a:prstClr val="black"/>
                </a:solidFill>
              </a:rPr>
              <a:t>(1) 	</a:t>
            </a:r>
            <a:r>
              <a:rPr lang="en-US" b="1" dirty="0" err="1">
                <a:solidFill>
                  <a:prstClr val="black"/>
                </a:solidFill>
              </a:rPr>
              <a:t>Beban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belajar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mahasiswa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dinyatakan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dalam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besaran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satuan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kredit</a:t>
            </a:r>
            <a:r>
              <a:rPr lang="en-US" b="1" dirty="0">
                <a:solidFill>
                  <a:prstClr val="black"/>
                </a:solidFill>
              </a:rPr>
              <a:t> semester (</a:t>
            </a:r>
            <a:r>
              <a:rPr lang="en-US" b="1" dirty="0" err="1">
                <a:solidFill>
                  <a:prstClr val="black"/>
                </a:solidFill>
              </a:rPr>
              <a:t>sks</a:t>
            </a:r>
            <a:r>
              <a:rPr lang="en-US" b="1" dirty="0">
                <a:solidFill>
                  <a:prstClr val="black"/>
                </a:solidFill>
              </a:rPr>
              <a:t>).</a:t>
            </a:r>
          </a:p>
          <a:p>
            <a:pPr marL="341313" indent="-341313">
              <a:tabLst>
                <a:tab pos="341313" algn="l"/>
              </a:tabLst>
            </a:pPr>
            <a:r>
              <a:rPr lang="en-US" b="1" dirty="0">
                <a:solidFill>
                  <a:prstClr val="black"/>
                </a:solidFill>
              </a:rPr>
              <a:t>(2) 	</a:t>
            </a:r>
            <a:r>
              <a:rPr lang="en-US" b="1" dirty="0" err="1">
                <a:solidFill>
                  <a:prstClr val="black"/>
                </a:solidFill>
              </a:rPr>
              <a:t>Satu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sks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setara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dengan</a:t>
            </a:r>
            <a:r>
              <a:rPr lang="en-US" b="1" dirty="0">
                <a:solidFill>
                  <a:prstClr val="black"/>
                </a:solidFill>
              </a:rPr>
              <a:t> 160 (</a:t>
            </a:r>
            <a:r>
              <a:rPr lang="en-US" b="1" dirty="0" err="1">
                <a:solidFill>
                  <a:prstClr val="black"/>
                </a:solidFill>
              </a:rPr>
              <a:t>seratus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enam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puluh</a:t>
            </a:r>
            <a:r>
              <a:rPr lang="en-US" b="1" dirty="0">
                <a:solidFill>
                  <a:prstClr val="black"/>
                </a:solidFill>
              </a:rPr>
              <a:t>) </a:t>
            </a:r>
            <a:r>
              <a:rPr lang="en-US" b="1" dirty="0" err="1">
                <a:solidFill>
                  <a:prstClr val="black"/>
                </a:solidFill>
              </a:rPr>
              <a:t>menit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kegiatan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belajar</a:t>
            </a:r>
            <a:r>
              <a:rPr lang="en-US" b="1" dirty="0">
                <a:solidFill>
                  <a:prstClr val="black"/>
                </a:solidFill>
              </a:rPr>
              <a:t> per </a:t>
            </a:r>
            <a:r>
              <a:rPr lang="en-US" b="1" dirty="0" err="1">
                <a:solidFill>
                  <a:prstClr val="black"/>
                </a:solidFill>
              </a:rPr>
              <a:t>minggu</a:t>
            </a:r>
            <a:r>
              <a:rPr lang="en-US" b="1" dirty="0">
                <a:solidFill>
                  <a:prstClr val="black"/>
                </a:solidFill>
              </a:rPr>
              <a:t> per semester.</a:t>
            </a:r>
          </a:p>
          <a:p>
            <a:pPr marL="341313" indent="-341313">
              <a:tabLst>
                <a:tab pos="341313" algn="l"/>
              </a:tabLst>
            </a:pPr>
            <a:r>
              <a:rPr lang="en-US" b="1" dirty="0">
                <a:solidFill>
                  <a:prstClr val="black"/>
                </a:solidFill>
              </a:rPr>
              <a:t>(3) 	</a:t>
            </a:r>
            <a:r>
              <a:rPr lang="en-US" b="1" dirty="0" err="1">
                <a:solidFill>
                  <a:prstClr val="black"/>
                </a:solidFill>
              </a:rPr>
              <a:t>Setiap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mata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kuliah</a:t>
            </a:r>
            <a:r>
              <a:rPr lang="en-US" b="1" dirty="0">
                <a:solidFill>
                  <a:prstClr val="black"/>
                </a:solidFill>
              </a:rPr>
              <a:t> paling </a:t>
            </a:r>
            <a:r>
              <a:rPr lang="en-US" b="1" dirty="0" err="1">
                <a:solidFill>
                  <a:prstClr val="black"/>
                </a:solidFill>
              </a:rPr>
              <a:t>sedikit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memiliki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bobot</a:t>
            </a:r>
            <a:r>
              <a:rPr lang="en-US" b="1" dirty="0">
                <a:solidFill>
                  <a:prstClr val="black"/>
                </a:solidFill>
              </a:rPr>
              <a:t> 1 (</a:t>
            </a:r>
            <a:r>
              <a:rPr lang="en-US" b="1" dirty="0" err="1">
                <a:solidFill>
                  <a:prstClr val="black"/>
                </a:solidFill>
              </a:rPr>
              <a:t>satu</a:t>
            </a:r>
            <a:r>
              <a:rPr lang="en-US" b="1" dirty="0">
                <a:solidFill>
                  <a:prstClr val="black"/>
                </a:solidFill>
              </a:rPr>
              <a:t>) </a:t>
            </a:r>
            <a:r>
              <a:rPr lang="en-US" b="1" dirty="0" err="1">
                <a:solidFill>
                  <a:prstClr val="black"/>
                </a:solidFill>
              </a:rPr>
              <a:t>sks</a:t>
            </a:r>
            <a:r>
              <a:rPr lang="en-US" b="1" dirty="0">
                <a:solidFill>
                  <a:prstClr val="black"/>
                </a:solidFill>
              </a:rPr>
              <a:t>.</a:t>
            </a:r>
          </a:p>
          <a:p>
            <a:pPr marL="341313" indent="-341313">
              <a:tabLst>
                <a:tab pos="341313" algn="l"/>
              </a:tabLst>
            </a:pPr>
            <a:r>
              <a:rPr lang="en-US" b="1" dirty="0">
                <a:solidFill>
                  <a:prstClr val="black"/>
                </a:solidFill>
              </a:rPr>
              <a:t>(4) 	Semester </a:t>
            </a:r>
            <a:r>
              <a:rPr lang="en-US" b="1" dirty="0" err="1">
                <a:solidFill>
                  <a:prstClr val="black"/>
                </a:solidFill>
              </a:rPr>
              <a:t>merupakan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satuan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waktu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kegiatan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pembelajaran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efektif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selama</a:t>
            </a:r>
            <a:r>
              <a:rPr lang="en-US" b="1" dirty="0">
                <a:solidFill>
                  <a:prstClr val="black"/>
                </a:solidFill>
              </a:rPr>
              <a:t> 16 (</a:t>
            </a:r>
            <a:r>
              <a:rPr lang="en-US" b="1" dirty="0" err="1">
                <a:solidFill>
                  <a:prstClr val="black"/>
                </a:solidFill>
              </a:rPr>
              <a:t>enam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belas</a:t>
            </a:r>
            <a:r>
              <a:rPr lang="en-US" b="1" dirty="0">
                <a:solidFill>
                  <a:prstClr val="black"/>
                </a:solidFill>
              </a:rPr>
              <a:t>) </a:t>
            </a:r>
            <a:r>
              <a:rPr lang="en-US" b="1" dirty="0" err="1">
                <a:solidFill>
                  <a:prstClr val="black"/>
                </a:solidFill>
              </a:rPr>
              <a:t>minggu</a:t>
            </a:r>
            <a:r>
              <a:rPr lang="en-US" b="1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AB28D-A554-4421-9EB0-C1A60146C02B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8:53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8626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791422"/>
          </a:xfrm>
        </p:spPr>
        <p:txBody>
          <a:bodyPr>
            <a:normAutofit fontScale="90000"/>
          </a:bodyPr>
          <a:lstStyle/>
          <a:p>
            <a:r>
              <a:rPr 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Rincian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Waktu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</a:t>
            </a:r>
            <a:r>
              <a:rPr 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sks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Kegiatan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Pembelajaran</a:t>
            </a:r>
            <a:r>
              <a:rPr 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S2</a:t>
            </a: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>
                <a:solidFill>
                  <a:srgbClr val="0000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000" b="1" dirty="0" err="1">
                <a:solidFill>
                  <a:srgbClr val="0000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Surat</a:t>
            </a:r>
            <a:r>
              <a:rPr lang="en-US" sz="2000" b="1" dirty="0">
                <a:solidFill>
                  <a:srgbClr val="0000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>
                <a:solidFill>
                  <a:srgbClr val="0000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Edaran</a:t>
            </a:r>
            <a:r>
              <a:rPr lang="en-US" sz="2000" b="1" dirty="0">
                <a:solidFill>
                  <a:srgbClr val="0000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>
                <a:solidFill>
                  <a:srgbClr val="0000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Dirjen</a:t>
            </a:r>
            <a:r>
              <a:rPr lang="en-US" sz="2000" b="1" dirty="0">
                <a:solidFill>
                  <a:srgbClr val="0000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DIKTI:526/E.E3/MI/2014)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676400" y="839189"/>
          <a:ext cx="8992192" cy="480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/>
                <a:gridCol w="898545"/>
                <a:gridCol w="2438400"/>
                <a:gridCol w="990600"/>
                <a:gridCol w="1981200"/>
                <a:gridCol w="2475167"/>
              </a:tblGrid>
              <a:tr h="370840">
                <a:tc gridSpan="6">
                  <a:txBody>
                    <a:bodyPr/>
                    <a:lstStyle/>
                    <a:p>
                      <a:r>
                        <a:rPr lang="en-US" dirty="0" smtClean="0"/>
                        <a:t>Prodi</a:t>
                      </a:r>
                      <a:r>
                        <a:rPr lang="en-US" baseline="0" dirty="0" smtClean="0"/>
                        <a:t> Magister </a:t>
                      </a:r>
                      <a:r>
                        <a:rPr lang="en-US" baseline="0" dirty="0" err="1" smtClean="0"/>
                        <a:t>Beban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Belajar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Sebesar</a:t>
                      </a:r>
                      <a:r>
                        <a:rPr lang="en-US" baseline="0" dirty="0" smtClean="0"/>
                        <a:t> 72 </a:t>
                      </a:r>
                      <a:r>
                        <a:rPr lang="en-US" baseline="0" dirty="0" err="1" smtClean="0"/>
                        <a:t>sks</a:t>
                      </a:r>
                      <a:r>
                        <a:rPr lang="en-US" baseline="0" dirty="0" smtClean="0"/>
                        <a:t> dg </a:t>
                      </a:r>
                      <a:r>
                        <a:rPr lang="en-US" baseline="0" dirty="0" err="1" smtClean="0"/>
                        <a:t>rincian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Perkuliahan</a:t>
                      </a:r>
                      <a:r>
                        <a:rPr lang="en-US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 </a:t>
                      </a:r>
                      <a:r>
                        <a:rPr lang="en-US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± 32 </a:t>
                      </a:r>
                      <a:r>
                        <a:rPr lang="en-US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sks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 </a:t>
                      </a:r>
                      <a:r>
                        <a:rPr lang="en-US" b="1" dirty="0" err="1" smtClean="0"/>
                        <a:t>sks</a:t>
                      </a:r>
                      <a:r>
                        <a:rPr lang="en-US" b="1" dirty="0" smtClean="0"/>
                        <a:t> =</a:t>
                      </a:r>
                      <a:endParaRPr lang="en-US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Tatap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Muka</a:t>
                      </a:r>
                      <a:endParaRPr lang="en-US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Penugasan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Terstruktur</a:t>
                      </a:r>
                      <a:endParaRPr lang="en-US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Belajar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Mandiri</a:t>
                      </a:r>
                      <a:endParaRPr lang="en-US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50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menit</a:t>
                      </a:r>
                      <a:r>
                        <a:rPr lang="en-US" dirty="0" smtClean="0"/>
                        <a:t>/mg/</a:t>
                      </a:r>
                      <a:r>
                        <a:rPr lang="en-US" dirty="0" err="1" smtClean="0"/>
                        <a:t>smt</a:t>
                      </a:r>
                      <a:endParaRPr lang="en-US" dirty="0" smtClean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50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menit</a:t>
                      </a:r>
                      <a:r>
                        <a:rPr lang="en-US" dirty="0" smtClean="0"/>
                        <a:t>/mg/</a:t>
                      </a:r>
                      <a:r>
                        <a:rPr lang="en-US" dirty="0" err="1" smtClean="0"/>
                        <a:t>smt</a:t>
                      </a:r>
                      <a:endParaRPr lang="en-US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60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menit</a:t>
                      </a:r>
                      <a:r>
                        <a:rPr lang="en-US" dirty="0" smtClean="0"/>
                        <a:t>/mg/</a:t>
                      </a:r>
                      <a:r>
                        <a:rPr lang="en-US" dirty="0" err="1" smtClean="0"/>
                        <a:t>smt</a:t>
                      </a:r>
                      <a:endParaRPr lang="en-US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Proposal Thesis: ± 5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sks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1sks = 160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menit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en-US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minggu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/semester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Penelitian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&amp;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Penulisan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Tesis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 ± 20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sks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b="1" dirty="0" smtClean="0"/>
                        <a:t>1sks = 160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menit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minggu</a:t>
                      </a:r>
                      <a:r>
                        <a:rPr lang="en-US" dirty="0" smtClean="0"/>
                        <a:t>/semester</a:t>
                      </a:r>
                      <a:endParaRPr 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Seminar: ± 5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sks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420">
                <a:tc rowSpan="2"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sks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=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b="1" dirty="0" err="1" smtClean="0"/>
                        <a:t>Tatap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muka</a:t>
                      </a:r>
                      <a:endParaRPr lang="en-US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b="1" dirty="0" err="1" smtClean="0"/>
                        <a:t>Belajar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mandiri</a:t>
                      </a:r>
                      <a:endParaRPr lang="en-US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54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b="1" dirty="0" smtClean="0"/>
                        <a:t>100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menit</a:t>
                      </a:r>
                      <a:r>
                        <a:rPr lang="en-US" dirty="0" smtClean="0"/>
                        <a:t>/mg/</a:t>
                      </a:r>
                      <a:r>
                        <a:rPr lang="en-US" dirty="0" err="1" smtClean="0"/>
                        <a:t>smt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b="1" dirty="0" smtClean="0"/>
                        <a:t>60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menit</a:t>
                      </a:r>
                      <a:r>
                        <a:rPr lang="en-US" dirty="0" smtClean="0"/>
                        <a:t>/mg/</a:t>
                      </a:r>
                      <a:r>
                        <a:rPr lang="en-US" dirty="0" err="1" smtClean="0"/>
                        <a:t>smt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Karya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Ilmiah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 ± 10 </a:t>
                      </a:r>
                      <a:r>
                        <a:rPr lang="en-US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sks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1sks = 160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menit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en-US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minggu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/semester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791744" y="5643826"/>
            <a:ext cx="60486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3363" indent="-233363"/>
            <a:r>
              <a:rPr lang="en-US" sz="1400" b="1" dirty="0" err="1">
                <a:solidFill>
                  <a:prstClr val="black"/>
                </a:solidFill>
              </a:rPr>
              <a:t>Dasar</a:t>
            </a:r>
            <a:r>
              <a:rPr lang="en-US" sz="1400" b="1" dirty="0">
                <a:solidFill>
                  <a:prstClr val="black"/>
                </a:solidFill>
              </a:rPr>
              <a:t> CP </a:t>
            </a:r>
            <a:r>
              <a:rPr lang="en-US" sz="1400" b="1" dirty="0" err="1">
                <a:solidFill>
                  <a:prstClr val="black"/>
                </a:solidFill>
              </a:rPr>
              <a:t>Ketrampilan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umum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untuk</a:t>
            </a:r>
            <a:r>
              <a:rPr lang="en-US" sz="1400" b="1" dirty="0">
                <a:solidFill>
                  <a:prstClr val="black"/>
                </a:solidFill>
              </a:rPr>
              <a:t> program: </a:t>
            </a:r>
          </a:p>
          <a:p>
            <a:pPr marL="227013" indent="-227013">
              <a:buFont typeface="Wingdings" panose="05000000000000000000" pitchFamily="2" charset="2"/>
              <a:buChar char="q"/>
            </a:pPr>
            <a:r>
              <a:rPr lang="en-US" sz="1400" b="1" dirty="0">
                <a:solidFill>
                  <a:prstClr val="black"/>
                </a:solidFill>
              </a:rPr>
              <a:t>Program S2, </a:t>
            </a:r>
            <a:r>
              <a:rPr lang="en-US" sz="1400" b="1" dirty="0" err="1">
                <a:solidFill>
                  <a:prstClr val="black"/>
                </a:solidFill>
              </a:rPr>
              <a:t>kemampuan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menulis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karya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ilmiah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dalam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jurnal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nasional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terakreditasi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dan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pengakuan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bertaraf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internasional</a:t>
            </a:r>
            <a:r>
              <a:rPr lang="en-US" sz="1400" b="1" dirty="0">
                <a:solidFill>
                  <a:prstClr val="black"/>
                </a:solidFill>
              </a:rPr>
              <a:t>;</a:t>
            </a:r>
          </a:p>
          <a:p>
            <a:pPr marL="227013" indent="-227013">
              <a:buFont typeface="Wingdings" panose="05000000000000000000" pitchFamily="2" charset="2"/>
              <a:buChar char="q"/>
            </a:pPr>
            <a:r>
              <a:rPr lang="en-US" sz="1400" b="1" dirty="0">
                <a:solidFill>
                  <a:prstClr val="black"/>
                </a:solidFill>
              </a:rPr>
              <a:t>Program S3, </a:t>
            </a:r>
            <a:r>
              <a:rPr lang="en-US" sz="1400" b="1" dirty="0" err="1">
                <a:solidFill>
                  <a:prstClr val="black"/>
                </a:solidFill>
              </a:rPr>
              <a:t>kemampuan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menulis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karya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ilmiah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dalam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jurnal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nasional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terakreditasi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dan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jurnal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internasional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b="1" dirty="0" err="1">
                <a:solidFill>
                  <a:prstClr val="black"/>
                </a:solidFill>
              </a:rPr>
              <a:t>terindeks</a:t>
            </a:r>
            <a:r>
              <a:rPr lang="en-US" sz="1400" b="1" dirty="0">
                <a:solidFill>
                  <a:prstClr val="black"/>
                </a:solidFill>
              </a:rPr>
              <a:t>;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93660-B1D2-404F-B69A-8FFE8DC13FD2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8:56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0696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2627" y="188640"/>
            <a:ext cx="9144000" cy="1058785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SE </a:t>
            </a:r>
            <a:r>
              <a:rPr lang="en-US" sz="2400" b="1" dirty="0" err="1">
                <a:solidFill>
                  <a:schemeClr val="bg1"/>
                </a:solidFill>
              </a:rPr>
              <a:t>Dirjen</a:t>
            </a:r>
            <a:r>
              <a:rPr lang="en-US" sz="2400" b="1" dirty="0">
                <a:solidFill>
                  <a:schemeClr val="bg1"/>
                </a:solidFill>
              </a:rPr>
              <a:t> No.526/E.E3/MI/2014 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b="1" dirty="0" err="1">
                <a:solidFill>
                  <a:schemeClr val="bg1"/>
                </a:solidFill>
              </a:rPr>
              <a:t>tentang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b="1" dirty="0" err="1">
                <a:solidFill>
                  <a:schemeClr val="bg1"/>
                </a:solidFill>
              </a:rPr>
              <a:t>Penjelasan</a:t>
            </a:r>
            <a:r>
              <a:rPr lang="en-US" sz="2400" b="1" dirty="0">
                <a:solidFill>
                  <a:schemeClr val="bg1"/>
                </a:solidFill>
              </a:rPr>
              <a:t> SN DIKTI Program </a:t>
            </a:r>
            <a:r>
              <a:rPr lang="en-US" sz="2400" b="1" dirty="0" err="1">
                <a:solidFill>
                  <a:schemeClr val="bg1"/>
                </a:solidFill>
              </a:rPr>
              <a:t>Pascasarjana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60168" y="1566900"/>
            <a:ext cx="4234348" cy="247416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Doktor</a:t>
            </a:r>
            <a:r>
              <a:rPr lang="en-US" sz="1800" dirty="0"/>
              <a:t> </a:t>
            </a:r>
            <a:r>
              <a:rPr lang="en-US" sz="1800" dirty="0" err="1"/>
              <a:t>beban</a:t>
            </a:r>
            <a:r>
              <a:rPr lang="en-US" sz="1800" dirty="0"/>
              <a:t> 72 SKS dg </a:t>
            </a:r>
            <a:r>
              <a:rPr lang="en-US" sz="1800" dirty="0" err="1"/>
              <a:t>proporsi</a:t>
            </a:r>
            <a:r>
              <a:rPr lang="en-US" sz="1800" dirty="0"/>
              <a:t>: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    -  </a:t>
            </a:r>
            <a:r>
              <a:rPr lang="en-US" sz="1800" dirty="0" err="1"/>
              <a:t>Perkuliahan</a:t>
            </a:r>
            <a:r>
              <a:rPr lang="en-US" sz="1800" dirty="0"/>
              <a:t>         </a:t>
            </a:r>
            <a:r>
              <a:rPr lang="en-US" sz="1800" dirty="0"/>
              <a:t>                      </a:t>
            </a:r>
            <a:r>
              <a:rPr lang="en-US" sz="1800" dirty="0"/>
              <a:t>: ± </a:t>
            </a:r>
            <a:r>
              <a:rPr lang="en-US" sz="1800" dirty="0"/>
              <a:t>12 </a:t>
            </a:r>
            <a:r>
              <a:rPr lang="en-US" sz="1800" dirty="0"/>
              <a:t>SKS</a:t>
            </a:r>
          </a:p>
          <a:p>
            <a:pPr marL="0" indent="0">
              <a:buNone/>
            </a:pPr>
            <a:r>
              <a:rPr lang="en-US" sz="1800" dirty="0"/>
              <a:t>    -  Proposal </a:t>
            </a:r>
            <a:r>
              <a:rPr lang="en-US" sz="1800" dirty="0" err="1"/>
              <a:t>Tesis</a:t>
            </a:r>
            <a:r>
              <a:rPr lang="en-US" sz="1800" dirty="0"/>
              <a:t>     </a:t>
            </a:r>
            <a:r>
              <a:rPr lang="en-US" sz="1800" dirty="0"/>
              <a:t>                      </a:t>
            </a:r>
            <a:r>
              <a:rPr lang="en-US" sz="1800" dirty="0"/>
              <a:t>: ±  5 SKS</a:t>
            </a:r>
          </a:p>
          <a:p>
            <a:pPr marL="0" indent="0">
              <a:buNone/>
            </a:pPr>
            <a:r>
              <a:rPr lang="en-US" sz="1800" dirty="0"/>
              <a:t>    -  </a:t>
            </a:r>
            <a:r>
              <a:rPr lang="en-US" sz="1800" dirty="0" err="1"/>
              <a:t>Penelitian</a:t>
            </a:r>
            <a:r>
              <a:rPr lang="en-US" sz="1800" dirty="0"/>
              <a:t> </a:t>
            </a:r>
            <a:r>
              <a:rPr lang="en-US" sz="1800" dirty="0"/>
              <a:t>&amp; </a:t>
            </a:r>
            <a:r>
              <a:rPr lang="en-US" sz="1800" dirty="0" err="1"/>
              <a:t>Penulisan</a:t>
            </a:r>
            <a:r>
              <a:rPr lang="en-US" sz="1800" dirty="0"/>
              <a:t> </a:t>
            </a:r>
            <a:r>
              <a:rPr lang="en-US" sz="1800" dirty="0" err="1"/>
              <a:t>Tesis</a:t>
            </a:r>
            <a:r>
              <a:rPr lang="en-US" sz="1800" dirty="0"/>
              <a:t>   : ± </a:t>
            </a:r>
            <a:r>
              <a:rPr lang="en-US" sz="1800" dirty="0"/>
              <a:t>30 SKS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    -  Seminar                         </a:t>
            </a:r>
            <a:r>
              <a:rPr lang="en-US" sz="1800" dirty="0"/>
              <a:t>            </a:t>
            </a:r>
            <a:r>
              <a:rPr lang="en-US" sz="1800" dirty="0"/>
              <a:t>: ± 5 SKS</a:t>
            </a:r>
          </a:p>
          <a:p>
            <a:pPr marL="0" indent="0">
              <a:buNone/>
            </a:pPr>
            <a:r>
              <a:rPr lang="en-US" sz="1800" dirty="0"/>
              <a:t>    -  </a:t>
            </a:r>
            <a:r>
              <a:rPr lang="en-US" sz="1800" dirty="0" err="1"/>
              <a:t>Karya</a:t>
            </a:r>
            <a:r>
              <a:rPr lang="en-US" sz="1800" dirty="0"/>
              <a:t> </a:t>
            </a:r>
            <a:r>
              <a:rPr lang="en-US" sz="1800" dirty="0" err="1"/>
              <a:t>Ilmiah</a:t>
            </a:r>
            <a:r>
              <a:rPr lang="en-US" sz="1800" dirty="0"/>
              <a:t>                  </a:t>
            </a:r>
            <a:r>
              <a:rPr lang="en-US" sz="1800" dirty="0"/>
              <a:t>            </a:t>
            </a:r>
            <a:r>
              <a:rPr lang="en-US" sz="1800" dirty="0"/>
              <a:t>: ± </a:t>
            </a:r>
            <a:r>
              <a:rPr lang="en-US" sz="1800" dirty="0"/>
              <a:t>20 SKS</a:t>
            </a:r>
          </a:p>
          <a:p>
            <a:pPr marL="0" indent="0">
              <a:buNone/>
            </a:pPr>
            <a:r>
              <a:rPr lang="en-US" sz="1800" dirty="0"/>
              <a:t> </a:t>
            </a:r>
            <a:endParaRPr 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B464-CA29-4B37-8B58-001E38C82B17}" type="datetime8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10/7/2014 8:57 AM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6C78-1F84-454A-8C3F-2530ADACF5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703512" y="1592796"/>
            <a:ext cx="4183856" cy="24482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err="1">
                <a:solidFill>
                  <a:prstClr val="black"/>
                </a:solidFill>
              </a:rPr>
              <a:t>Untuk</a:t>
            </a:r>
            <a:r>
              <a:rPr lang="en-US" sz="1800" dirty="0">
                <a:solidFill>
                  <a:prstClr val="black"/>
                </a:solidFill>
              </a:rPr>
              <a:t> Magister </a:t>
            </a:r>
            <a:r>
              <a:rPr lang="en-US" sz="1800" dirty="0" err="1">
                <a:solidFill>
                  <a:prstClr val="black"/>
                </a:solidFill>
              </a:rPr>
              <a:t>beban</a:t>
            </a:r>
            <a:r>
              <a:rPr lang="en-US" sz="1800" dirty="0">
                <a:solidFill>
                  <a:prstClr val="black"/>
                </a:solidFill>
              </a:rPr>
              <a:t> 72 SKS dg </a:t>
            </a:r>
            <a:r>
              <a:rPr lang="en-US" sz="1800" dirty="0" err="1">
                <a:solidFill>
                  <a:prstClr val="black"/>
                </a:solidFill>
              </a:rPr>
              <a:t>proporsi</a:t>
            </a:r>
            <a:r>
              <a:rPr lang="en-US" sz="1800" dirty="0">
                <a:solidFill>
                  <a:prstClr val="black"/>
                </a:solidFill>
              </a:rPr>
              <a:t>:</a:t>
            </a:r>
          </a:p>
          <a:p>
            <a:pPr marL="0" indent="0">
              <a:buNone/>
            </a:pPr>
            <a:r>
              <a:rPr lang="en-US" sz="1800" dirty="0">
                <a:solidFill>
                  <a:prstClr val="black"/>
                </a:solidFill>
              </a:rPr>
              <a:t>    -  </a:t>
            </a:r>
            <a:r>
              <a:rPr lang="en-US" sz="1800" dirty="0" err="1">
                <a:solidFill>
                  <a:prstClr val="black"/>
                </a:solidFill>
              </a:rPr>
              <a:t>Perkuliahan</a:t>
            </a:r>
            <a:r>
              <a:rPr lang="en-US" sz="1800" dirty="0">
                <a:solidFill>
                  <a:prstClr val="black"/>
                </a:solidFill>
              </a:rPr>
              <a:t>                               : ± 32 SKS</a:t>
            </a:r>
          </a:p>
          <a:p>
            <a:pPr marL="0" indent="0">
              <a:buNone/>
            </a:pPr>
            <a:r>
              <a:rPr lang="en-US" sz="1800" dirty="0">
                <a:solidFill>
                  <a:prstClr val="black"/>
                </a:solidFill>
              </a:rPr>
              <a:t>    -  Proposal </a:t>
            </a:r>
            <a:r>
              <a:rPr lang="en-US" sz="1800" dirty="0" err="1">
                <a:solidFill>
                  <a:prstClr val="black"/>
                </a:solidFill>
              </a:rPr>
              <a:t>Tesis</a:t>
            </a:r>
            <a:r>
              <a:rPr lang="en-US" sz="1800" dirty="0">
                <a:solidFill>
                  <a:prstClr val="black"/>
                </a:solidFill>
              </a:rPr>
              <a:t>                           : ±  5 SKS</a:t>
            </a:r>
          </a:p>
          <a:p>
            <a:pPr marL="0" indent="0">
              <a:buNone/>
            </a:pPr>
            <a:r>
              <a:rPr lang="en-US" sz="1800" dirty="0">
                <a:solidFill>
                  <a:prstClr val="black"/>
                </a:solidFill>
              </a:rPr>
              <a:t>    -  </a:t>
            </a:r>
            <a:r>
              <a:rPr lang="en-US" sz="1800" dirty="0" err="1">
                <a:solidFill>
                  <a:prstClr val="black"/>
                </a:solidFill>
              </a:rPr>
              <a:t>Penelitian</a:t>
            </a:r>
            <a:r>
              <a:rPr lang="en-US" sz="1800" dirty="0">
                <a:solidFill>
                  <a:prstClr val="black"/>
                </a:solidFill>
              </a:rPr>
              <a:t> &amp; </a:t>
            </a:r>
            <a:r>
              <a:rPr lang="en-US" sz="1800" dirty="0" err="1">
                <a:solidFill>
                  <a:prstClr val="black"/>
                </a:solidFill>
              </a:rPr>
              <a:t>Penulisan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en-US" sz="1800" dirty="0" err="1">
                <a:solidFill>
                  <a:prstClr val="black"/>
                </a:solidFill>
              </a:rPr>
              <a:t>Tesis</a:t>
            </a:r>
            <a:r>
              <a:rPr lang="en-US" sz="1800" dirty="0">
                <a:solidFill>
                  <a:prstClr val="black"/>
                </a:solidFill>
              </a:rPr>
              <a:t>   : ± 20 SKS</a:t>
            </a:r>
          </a:p>
          <a:p>
            <a:pPr marL="0" indent="0">
              <a:buNone/>
            </a:pPr>
            <a:r>
              <a:rPr lang="en-US" sz="1800" dirty="0">
                <a:solidFill>
                  <a:prstClr val="black"/>
                </a:solidFill>
              </a:rPr>
              <a:t>    -  Seminar                                     : ± 5 SKS</a:t>
            </a:r>
          </a:p>
          <a:p>
            <a:pPr marL="0" indent="0">
              <a:buNone/>
            </a:pPr>
            <a:r>
              <a:rPr lang="en-US" sz="1800" dirty="0">
                <a:solidFill>
                  <a:prstClr val="black"/>
                </a:solidFill>
              </a:rPr>
              <a:t>    -  </a:t>
            </a:r>
            <a:r>
              <a:rPr lang="en-US" sz="1800" dirty="0" err="1">
                <a:solidFill>
                  <a:prstClr val="black"/>
                </a:solidFill>
              </a:rPr>
              <a:t>Karya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en-US" sz="1800" dirty="0" err="1">
                <a:solidFill>
                  <a:prstClr val="black"/>
                </a:solidFill>
              </a:rPr>
              <a:t>Ilmiah</a:t>
            </a:r>
            <a:r>
              <a:rPr lang="en-US" sz="1800" dirty="0">
                <a:solidFill>
                  <a:prstClr val="black"/>
                </a:solidFill>
              </a:rPr>
              <a:t>                              : ± 10 SKS</a:t>
            </a:r>
          </a:p>
          <a:p>
            <a:pPr marL="0" indent="0">
              <a:buNone/>
            </a:pPr>
            <a:r>
              <a:rPr lang="en-US" sz="180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47528" y="4437112"/>
            <a:ext cx="8363272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prstClr val="black"/>
                </a:solidFill>
              </a:rPr>
              <a:t>Jumlah</a:t>
            </a:r>
            <a:r>
              <a:rPr lang="en-US" sz="2400" dirty="0">
                <a:solidFill>
                  <a:prstClr val="black"/>
                </a:solidFill>
              </a:rPr>
              <a:t> SKS </a:t>
            </a:r>
            <a:r>
              <a:rPr lang="en-US" sz="2400" dirty="0" err="1">
                <a:solidFill>
                  <a:prstClr val="black"/>
                </a:solidFill>
              </a:rPr>
              <a:t>penelitian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dapat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mencapai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lebih</a:t>
            </a:r>
            <a:r>
              <a:rPr lang="en-US" sz="2400" dirty="0">
                <a:solidFill>
                  <a:prstClr val="black"/>
                </a:solidFill>
              </a:rPr>
              <a:t> dari ± 40 SKS </a:t>
            </a:r>
            <a:r>
              <a:rPr lang="en-US" sz="2400" dirty="0" err="1">
                <a:solidFill>
                  <a:prstClr val="black"/>
                </a:solidFill>
              </a:rPr>
              <a:t>untuk</a:t>
            </a:r>
            <a:r>
              <a:rPr lang="en-US" sz="2400" dirty="0">
                <a:solidFill>
                  <a:prstClr val="black"/>
                </a:solidFill>
              </a:rPr>
              <a:t> Magister, dan ± 60 SKS </a:t>
            </a:r>
            <a:r>
              <a:rPr lang="en-US" sz="2400" dirty="0" err="1">
                <a:solidFill>
                  <a:prstClr val="black"/>
                </a:solidFill>
              </a:rPr>
              <a:t>untuk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Doktor</a:t>
            </a:r>
            <a:r>
              <a:rPr lang="en-US" sz="2400" dirty="0">
                <a:solidFill>
                  <a:prstClr val="black"/>
                </a:solidFill>
              </a:rPr>
              <a:t> yang </a:t>
            </a:r>
            <a:r>
              <a:rPr lang="en-US" sz="2400" dirty="0" err="1">
                <a:solidFill>
                  <a:prstClr val="black"/>
                </a:solidFill>
              </a:rPr>
              <a:t>dapat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didistribusikan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sejak</a:t>
            </a:r>
            <a:r>
              <a:rPr lang="en-US" sz="2400" dirty="0">
                <a:solidFill>
                  <a:prstClr val="black"/>
                </a:solidFill>
              </a:rPr>
              <a:t> semester 1.</a:t>
            </a:r>
          </a:p>
          <a:p>
            <a:r>
              <a:rPr lang="en-US" sz="2400" dirty="0" err="1">
                <a:solidFill>
                  <a:prstClr val="black"/>
                </a:solidFill>
              </a:rPr>
              <a:t>Calon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mahasiswa</a:t>
            </a:r>
            <a:r>
              <a:rPr lang="en-US" sz="2400" dirty="0">
                <a:solidFill>
                  <a:prstClr val="black"/>
                </a:solidFill>
              </a:rPr>
              <a:t> Program Magister dan Program </a:t>
            </a:r>
            <a:r>
              <a:rPr lang="en-US" sz="2400" dirty="0" err="1">
                <a:solidFill>
                  <a:prstClr val="black"/>
                </a:solidFill>
              </a:rPr>
              <a:t>Doktor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harus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memiliki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sinopsis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tentang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penelitian</a:t>
            </a:r>
            <a:r>
              <a:rPr lang="en-US" sz="2400" dirty="0">
                <a:solidFill>
                  <a:prstClr val="black"/>
                </a:solidFill>
              </a:rPr>
              <a:t> yang </a:t>
            </a:r>
            <a:r>
              <a:rPr lang="en-US" sz="2400" dirty="0" err="1">
                <a:solidFill>
                  <a:prstClr val="black"/>
                </a:solidFill>
              </a:rPr>
              <a:t>akan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diajukan</a:t>
            </a:r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52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276600" y="1600200"/>
            <a:ext cx="5791200" cy="914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white"/>
                </a:solidFill>
              </a:rPr>
              <a:t>SISTEMATIKA PERMENDIKBUD SPM DIKTI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133600" y="3733800"/>
            <a:ext cx="14478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KETENTUAN UMUM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657600" y="3733800"/>
            <a:ext cx="14478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MEKANISME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181600" y="3733800"/>
            <a:ext cx="15240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TUGAS DAN WEWENANG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781800" y="3733800"/>
            <a:ext cx="15240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KETENTUAN PERALIHAN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382000" y="3733800"/>
            <a:ext cx="15240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KETENTUAN PENUTUP</a:t>
            </a:r>
          </a:p>
        </p:txBody>
      </p:sp>
      <p:cxnSp>
        <p:nvCxnSpPr>
          <p:cNvPr id="13" name="Elbow Connector 12"/>
          <p:cNvCxnSpPr>
            <a:stCxn id="5" idx="2"/>
            <a:endCxn id="6" idx="0"/>
          </p:cNvCxnSpPr>
          <p:nvPr/>
        </p:nvCxnSpPr>
        <p:spPr>
          <a:xfrm rot="5400000">
            <a:off x="3905250" y="1466850"/>
            <a:ext cx="1219200" cy="3314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5" idx="2"/>
            <a:endCxn id="7" idx="0"/>
          </p:cNvCxnSpPr>
          <p:nvPr/>
        </p:nvCxnSpPr>
        <p:spPr>
          <a:xfrm rot="5400000">
            <a:off x="4667250" y="2228850"/>
            <a:ext cx="1219200" cy="1790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5" idx="2"/>
            <a:endCxn id="8" idx="0"/>
          </p:cNvCxnSpPr>
          <p:nvPr/>
        </p:nvCxnSpPr>
        <p:spPr>
          <a:xfrm rot="5400000">
            <a:off x="5448300" y="3009900"/>
            <a:ext cx="1219200" cy="2286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5" idx="2"/>
            <a:endCxn id="9" idx="0"/>
          </p:cNvCxnSpPr>
          <p:nvPr/>
        </p:nvCxnSpPr>
        <p:spPr>
          <a:xfrm rot="16200000" flipH="1">
            <a:off x="6248400" y="2438400"/>
            <a:ext cx="1219200" cy="13716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5" idx="2"/>
            <a:endCxn id="11" idx="0"/>
          </p:cNvCxnSpPr>
          <p:nvPr/>
        </p:nvCxnSpPr>
        <p:spPr>
          <a:xfrm rot="16200000" flipH="1">
            <a:off x="7048500" y="1638300"/>
            <a:ext cx="1219200" cy="29718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pic>
        <p:nvPicPr>
          <p:cNvPr id="24" name="Picture 23" descr="tutwu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48" y="76200"/>
            <a:ext cx="657252" cy="657252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74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828800" y="3124200"/>
            <a:ext cx="9144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SPM </a:t>
            </a:r>
            <a:r>
              <a:rPr lang="en-US" b="1" dirty="0" err="1">
                <a:solidFill>
                  <a:prstClr val="white"/>
                </a:solidFill>
              </a:rPr>
              <a:t>Dikti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81400" y="1371600"/>
            <a:ext cx="1524000" cy="533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DEFINISI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105400" y="1066800"/>
            <a:ext cx="52578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prstClr val="white"/>
                </a:solidFill>
              </a:rPr>
              <a:t>K</a:t>
            </a:r>
            <a:r>
              <a:rPr lang="id-ID" dirty="0">
                <a:solidFill>
                  <a:prstClr val="white"/>
                </a:solidFill>
              </a:rPr>
              <a:t>egiatan sistemik untuk meningkatkan mutu pendidikan tinggi secara berencana dan berkelanjutan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1400" y="2743200"/>
            <a:ext cx="1524000" cy="533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TUJUAN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105400" y="2438400"/>
            <a:ext cx="52578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prstClr val="white"/>
                </a:solidFill>
              </a:rPr>
              <a:t>M</a:t>
            </a:r>
            <a:r>
              <a:rPr lang="id-ID" dirty="0">
                <a:solidFill>
                  <a:prstClr val="white"/>
                </a:solidFill>
              </a:rPr>
              <a:t>enjamin pemenuhan </a:t>
            </a:r>
            <a:r>
              <a:rPr lang="en-US" dirty="0">
                <a:solidFill>
                  <a:prstClr val="white"/>
                </a:solidFill>
              </a:rPr>
              <a:t>S</a:t>
            </a:r>
            <a:r>
              <a:rPr lang="id-ID" dirty="0">
                <a:solidFill>
                  <a:prstClr val="white"/>
                </a:solidFill>
              </a:rPr>
              <a:t>tandar </a:t>
            </a:r>
            <a:r>
              <a:rPr lang="en-US" dirty="0">
                <a:solidFill>
                  <a:prstClr val="white"/>
                </a:solidFill>
              </a:rPr>
              <a:t>P</a:t>
            </a:r>
            <a:r>
              <a:rPr lang="id-ID" dirty="0">
                <a:solidFill>
                  <a:prstClr val="white"/>
                </a:solidFill>
              </a:rPr>
              <a:t>endidikan </a:t>
            </a:r>
            <a:r>
              <a:rPr lang="en-US" dirty="0">
                <a:solidFill>
                  <a:prstClr val="white"/>
                </a:solidFill>
              </a:rPr>
              <a:t>T</a:t>
            </a:r>
            <a:r>
              <a:rPr lang="id-ID" dirty="0">
                <a:solidFill>
                  <a:prstClr val="white"/>
                </a:solidFill>
              </a:rPr>
              <a:t>inggi secara sistemik dan</a:t>
            </a:r>
            <a:r>
              <a:rPr lang="en-AU" dirty="0">
                <a:solidFill>
                  <a:prstClr val="white"/>
                </a:solidFill>
              </a:rPr>
              <a:t> </a:t>
            </a:r>
            <a:r>
              <a:rPr lang="en-AU" dirty="0" err="1">
                <a:solidFill>
                  <a:prstClr val="white"/>
                </a:solidFill>
              </a:rPr>
              <a:t>berkelanjutan</a:t>
            </a:r>
            <a:r>
              <a:rPr lang="en-AU" dirty="0">
                <a:solidFill>
                  <a:prstClr val="white"/>
                </a:solidFill>
              </a:rPr>
              <a:t>, </a:t>
            </a:r>
            <a:r>
              <a:rPr lang="en-AU" dirty="0" err="1">
                <a:solidFill>
                  <a:prstClr val="white"/>
                </a:solidFill>
              </a:rPr>
              <a:t>sehingga</a:t>
            </a:r>
            <a:r>
              <a:rPr lang="en-AU" dirty="0">
                <a:solidFill>
                  <a:prstClr val="white"/>
                </a:solidFill>
              </a:rPr>
              <a:t> </a:t>
            </a:r>
            <a:r>
              <a:rPr lang="en-AU" dirty="0" err="1">
                <a:solidFill>
                  <a:prstClr val="white"/>
                </a:solidFill>
              </a:rPr>
              <a:t>tumbuh</a:t>
            </a:r>
            <a:r>
              <a:rPr lang="en-AU" dirty="0">
                <a:solidFill>
                  <a:prstClr val="white"/>
                </a:solidFill>
              </a:rPr>
              <a:t> </a:t>
            </a:r>
            <a:r>
              <a:rPr lang="en-AU" sz="2000" b="1" dirty="0" err="1">
                <a:solidFill>
                  <a:prstClr val="white"/>
                </a:solidFill>
              </a:rPr>
              <a:t>dan</a:t>
            </a:r>
            <a:r>
              <a:rPr lang="en-AU" sz="2000" b="1" dirty="0">
                <a:solidFill>
                  <a:prstClr val="white"/>
                </a:solidFill>
              </a:rPr>
              <a:t> </a:t>
            </a:r>
            <a:r>
              <a:rPr lang="en-AU" sz="2000" b="1" dirty="0" err="1">
                <a:solidFill>
                  <a:prstClr val="white"/>
                </a:solidFill>
              </a:rPr>
              <a:t>berkembang</a:t>
            </a:r>
            <a:r>
              <a:rPr lang="en-AU" sz="2000" b="1" dirty="0">
                <a:solidFill>
                  <a:prstClr val="white"/>
                </a:solidFill>
              </a:rPr>
              <a:t> </a:t>
            </a:r>
            <a:r>
              <a:rPr lang="en-AU" sz="2000" b="1" dirty="0" err="1">
                <a:solidFill>
                  <a:prstClr val="white"/>
                </a:solidFill>
              </a:rPr>
              <a:t>budaya</a:t>
            </a:r>
            <a:r>
              <a:rPr lang="en-AU" sz="2000" b="1" dirty="0">
                <a:solidFill>
                  <a:prstClr val="white"/>
                </a:solidFill>
              </a:rPr>
              <a:t> </a:t>
            </a:r>
            <a:r>
              <a:rPr lang="en-AU" sz="2000" b="1" dirty="0" err="1">
                <a:solidFill>
                  <a:prstClr val="white"/>
                </a:solidFill>
              </a:rPr>
              <a:t>mutu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81400" y="4114800"/>
            <a:ext cx="1524000" cy="533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FUNGSI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105400" y="3810000"/>
            <a:ext cx="52578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prstClr val="white"/>
                </a:solidFill>
              </a:rPr>
              <a:t>M</a:t>
            </a:r>
            <a:r>
              <a:rPr lang="id-ID" dirty="0">
                <a:solidFill>
                  <a:prstClr val="white"/>
                </a:solidFill>
              </a:rPr>
              <a:t>engendalikan penyelenggaraan pendidikan tinggi oleh Perguruan Tinggi untuk mewujudkan pendidikan tinggi yang bermutu.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pic>
        <p:nvPicPr>
          <p:cNvPr id="14" name="Picture 13" descr="tutwur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0748" y="76200"/>
            <a:ext cx="657252" cy="65725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81400" y="5486400"/>
            <a:ext cx="1524000" cy="533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MELIPUTI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105400" y="5181600"/>
            <a:ext cx="52578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prstClr val="white"/>
                </a:solidFill>
              </a:rPr>
              <a:t>Sistem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Penjaminan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Mutu</a:t>
            </a:r>
            <a:r>
              <a:rPr lang="en-US" dirty="0">
                <a:solidFill>
                  <a:prstClr val="white"/>
                </a:solidFill>
              </a:rPr>
              <a:t> Internal (SPMI)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105400" y="5867400"/>
            <a:ext cx="52578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prstClr val="white"/>
                </a:solidFill>
              </a:rPr>
              <a:t>Sistem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Penjaminan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Mutu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Eksternal</a:t>
            </a:r>
            <a:r>
              <a:rPr lang="en-US" dirty="0">
                <a:solidFill>
                  <a:prstClr val="white"/>
                </a:solidFill>
              </a:rPr>
              <a:t> (SPME)</a:t>
            </a:r>
          </a:p>
        </p:txBody>
      </p:sp>
      <p:cxnSp>
        <p:nvCxnSpPr>
          <p:cNvPr id="20" name="Elbow Connector 19"/>
          <p:cNvCxnSpPr>
            <a:stCxn id="4" idx="3"/>
            <a:endCxn id="6" idx="1"/>
          </p:cNvCxnSpPr>
          <p:nvPr/>
        </p:nvCxnSpPr>
        <p:spPr>
          <a:xfrm flipV="1">
            <a:off x="2743200" y="1638300"/>
            <a:ext cx="838200" cy="20193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4" idx="3"/>
            <a:endCxn id="8" idx="1"/>
          </p:cNvCxnSpPr>
          <p:nvPr/>
        </p:nvCxnSpPr>
        <p:spPr>
          <a:xfrm flipV="1">
            <a:off x="2743200" y="3009900"/>
            <a:ext cx="838200" cy="647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4" idx="3"/>
            <a:endCxn id="10" idx="1"/>
          </p:cNvCxnSpPr>
          <p:nvPr/>
        </p:nvCxnSpPr>
        <p:spPr>
          <a:xfrm>
            <a:off x="2743200" y="3657600"/>
            <a:ext cx="838200" cy="7239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4" idx="3"/>
            <a:endCxn id="16" idx="1"/>
          </p:cNvCxnSpPr>
          <p:nvPr/>
        </p:nvCxnSpPr>
        <p:spPr>
          <a:xfrm>
            <a:off x="2743200" y="3657600"/>
            <a:ext cx="838200" cy="20955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135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905000" y="1625600"/>
          <a:ext cx="8382000" cy="512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3810000"/>
                <a:gridCol w="3124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Aspek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SPMI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SPME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Aktivitas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Direncanakan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dilaksanakan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dikendalikan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dikembangkan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oleh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="1" baseline="0" dirty="0" err="1" smtClean="0"/>
                        <a:t>Perguruan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Tinggi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Direncanakan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dilaksanakan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dikendalikan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dikembangkan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oleh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="1" baseline="0" dirty="0" smtClean="0"/>
                        <a:t>BAN-PT/LAM</a:t>
                      </a:r>
                      <a:endParaRPr lang="en-US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Acuan</a:t>
                      </a:r>
                      <a:endParaRPr lang="en-US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baseline="0" dirty="0" err="1" smtClean="0"/>
                        <a:t>Standar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Pendidikan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Tinggi</a:t>
                      </a:r>
                      <a:r>
                        <a:rPr lang="en-US" baseline="0" dirty="0" smtClean="0"/>
                        <a:t>: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US" baseline="0" dirty="0" err="1" smtClean="0"/>
                        <a:t>Standar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Nasional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Pendidikan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Tinggi</a:t>
                      </a:r>
                      <a:r>
                        <a:rPr lang="en-US" baseline="0" dirty="0" smtClean="0"/>
                        <a:t> (SN </a:t>
                      </a:r>
                      <a:r>
                        <a:rPr lang="en-US" baseline="0" dirty="0" err="1" smtClean="0"/>
                        <a:t>Dikti</a:t>
                      </a:r>
                      <a:r>
                        <a:rPr lang="en-US" baseline="0" dirty="0" smtClean="0"/>
                        <a:t>)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US" baseline="0" dirty="0" err="1" smtClean="0"/>
                        <a:t>Standar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Pendidikan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Tinggi</a:t>
                      </a:r>
                      <a:r>
                        <a:rPr lang="en-US" baseline="0" dirty="0" smtClean="0"/>
                        <a:t> yang </a:t>
                      </a:r>
                      <a:r>
                        <a:rPr lang="en-US" baseline="0" dirty="0" err="1" smtClean="0"/>
                        <a:t>ditetapkan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oleh</a:t>
                      </a:r>
                      <a:r>
                        <a:rPr lang="en-US" baseline="0" dirty="0" smtClean="0"/>
                        <a:t> PT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Sumber</a:t>
                      </a:r>
                      <a:r>
                        <a:rPr lang="en-US" b="1" dirty="0" smtClean="0"/>
                        <a:t> data/</a:t>
                      </a:r>
                      <a:r>
                        <a:rPr lang="en-US" b="1" dirty="0" err="1" smtClean="0"/>
                        <a:t>Infor-masi</a:t>
                      </a:r>
                      <a:endParaRPr lang="en-US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baseline="0" dirty="0" err="1" smtClean="0"/>
                        <a:t>Pangkalan</a:t>
                      </a:r>
                      <a:r>
                        <a:rPr lang="en-US" baseline="0" dirty="0" smtClean="0"/>
                        <a:t> Data </a:t>
                      </a:r>
                      <a:r>
                        <a:rPr lang="en-US" baseline="0" dirty="0" err="1" smtClean="0"/>
                        <a:t>Pendidikan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Tinggi</a:t>
                      </a:r>
                      <a:r>
                        <a:rPr lang="en-US" baseline="0" dirty="0" smtClean="0"/>
                        <a:t> (PD </a:t>
                      </a:r>
                      <a:r>
                        <a:rPr lang="en-US" baseline="0" dirty="0" err="1" smtClean="0"/>
                        <a:t>Dikti</a:t>
                      </a:r>
                      <a:r>
                        <a:rPr lang="en-US" baseline="0" dirty="0" smtClean="0"/>
                        <a:t>):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US" baseline="0" dirty="0" smtClean="0"/>
                        <a:t>PD </a:t>
                      </a:r>
                      <a:r>
                        <a:rPr lang="en-US" baseline="0" dirty="0" err="1" smtClean="0"/>
                        <a:t>Dikti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tingkat</a:t>
                      </a:r>
                      <a:r>
                        <a:rPr lang="en-US" baseline="0" dirty="0" smtClean="0"/>
                        <a:t> PT yang </a:t>
                      </a:r>
                      <a:r>
                        <a:rPr lang="en-US" baseline="0" dirty="0" err="1" smtClean="0"/>
                        <a:t>dibentuk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dikelola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oleh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setiap</a:t>
                      </a:r>
                      <a:r>
                        <a:rPr lang="en-US" baseline="0" dirty="0" smtClean="0"/>
                        <a:t> PT yang </a:t>
                      </a:r>
                      <a:r>
                        <a:rPr lang="en-US" baseline="0" dirty="0" err="1" smtClean="0"/>
                        <a:t>merupakan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replika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dari</a:t>
                      </a:r>
                      <a:r>
                        <a:rPr lang="en-US" baseline="0" dirty="0" smtClean="0"/>
                        <a:t> PD </a:t>
                      </a:r>
                      <a:r>
                        <a:rPr lang="en-US" baseline="0" dirty="0" err="1" smtClean="0"/>
                        <a:t>Dikti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tingkat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Nasional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US" baseline="0" dirty="0" smtClean="0"/>
                        <a:t>PD </a:t>
                      </a:r>
                      <a:r>
                        <a:rPr lang="en-US" baseline="0" dirty="0" err="1" smtClean="0"/>
                        <a:t>Dikti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tingkat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Nasional</a:t>
                      </a:r>
                      <a:r>
                        <a:rPr lang="en-US" baseline="0" dirty="0" smtClean="0"/>
                        <a:t> yang </a:t>
                      </a:r>
                      <a:r>
                        <a:rPr lang="en-US" baseline="0" dirty="0" err="1" smtClean="0"/>
                        <a:t>dibentuk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dikelola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oleh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Dikti</a:t>
                      </a:r>
                      <a:endParaRPr lang="en-US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Siklus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Kegiatan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="1" dirty="0" err="1" smtClean="0"/>
                        <a:t>Penetapan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standar</a:t>
                      </a:r>
                      <a:endParaRPr lang="en-US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="1" dirty="0" err="1" smtClean="0"/>
                        <a:t>Pelaksanaan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standar</a:t>
                      </a:r>
                      <a:endParaRPr lang="en-US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="1" dirty="0" err="1" smtClean="0"/>
                        <a:t>Evaluasi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pelaksanaan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standar</a:t>
                      </a:r>
                      <a:endParaRPr lang="en-US" baseline="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="1" baseline="0" dirty="0" err="1" smtClean="0"/>
                        <a:t>Pengendalian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pelaksanaan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standar</a:t>
                      </a:r>
                      <a:endParaRPr lang="en-US" baseline="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="1" baseline="0" dirty="0" err="1" smtClean="0"/>
                        <a:t>Peningkatan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standar</a:t>
                      </a:r>
                      <a:endParaRPr lang="en-US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="1" dirty="0" err="1" smtClean="0"/>
                        <a:t>Evaluasi</a:t>
                      </a:r>
                      <a:r>
                        <a:rPr lang="en-US" dirty="0" smtClean="0"/>
                        <a:t> data </a:t>
                      </a:r>
                      <a:r>
                        <a:rPr lang="en-US" dirty="0" err="1" smtClean="0"/>
                        <a:t>dan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informasi</a:t>
                      </a:r>
                      <a:r>
                        <a:rPr lang="en-US" dirty="0" smtClean="0"/>
                        <a:t> PT/Prodi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="1" dirty="0" err="1" smtClean="0"/>
                        <a:t>Visitasi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PT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="1" dirty="0" err="1" smtClean="0"/>
                        <a:t>Penetapan</a:t>
                      </a:r>
                      <a:r>
                        <a:rPr lang="en-US" b="1" dirty="0" smtClean="0"/>
                        <a:t> status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dan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peringkat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akreditasi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pic>
        <p:nvPicPr>
          <p:cNvPr id="7" name="Picture 6" descr="tutwu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48" y="76200"/>
            <a:ext cx="657252" cy="65725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905000" y="914400"/>
            <a:ext cx="8382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MEKANISME SISTEM PENJAMINAN MUTU PENDIDIKAN TINGGI</a:t>
            </a:r>
          </a:p>
        </p:txBody>
      </p:sp>
    </p:spTree>
    <p:extLst>
      <p:ext uri="{BB962C8B-B14F-4D97-AF65-F5344CB8AC3E}">
        <p14:creationId xmlns:p14="http://schemas.microsoft.com/office/powerpoint/2010/main" val="85934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pic>
        <p:nvPicPr>
          <p:cNvPr id="6" name="Picture 5" descr="tutwur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0748" y="76200"/>
            <a:ext cx="657252" cy="6572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305800" y="457200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133600" y="914401"/>
          <a:ext cx="8229600" cy="5805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143000">
                <a:tc>
                  <a:txBody>
                    <a:bodyPr/>
                    <a:lstStyle/>
                    <a:p>
                      <a:pPr algn="ctr"/>
                      <a:endParaRPr lang="id-ID" sz="2000" dirty="0"/>
                    </a:p>
                  </a:txBody>
                  <a:tcPr/>
                </a:tc>
              </a:tr>
              <a:tr h="4662915">
                <a:tc>
                  <a:txBody>
                    <a:bodyPr/>
                    <a:lstStyle/>
                    <a:p>
                      <a:endParaRPr lang="id-ID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2133600" y="903983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prstClr val="white"/>
                </a:solidFill>
              </a:rPr>
              <a:t>Proses</a:t>
            </a:r>
          </a:p>
          <a:p>
            <a:pPr algn="ctr"/>
            <a:r>
              <a:rPr lang="en-US" sz="2400" b="1" dirty="0" err="1">
                <a:solidFill>
                  <a:prstClr val="white"/>
                </a:solidFill>
              </a:rPr>
              <a:t>Sistem</a:t>
            </a:r>
            <a:r>
              <a:rPr lang="en-US" sz="2400" b="1" dirty="0">
                <a:solidFill>
                  <a:prstClr val="white"/>
                </a:solidFill>
              </a:rPr>
              <a:t> </a:t>
            </a:r>
            <a:r>
              <a:rPr lang="en-US" sz="2400" b="1" dirty="0" err="1">
                <a:solidFill>
                  <a:prstClr val="white"/>
                </a:solidFill>
              </a:rPr>
              <a:t>Penjaminan</a:t>
            </a:r>
            <a:r>
              <a:rPr lang="en-US" sz="2400" b="1" dirty="0">
                <a:solidFill>
                  <a:prstClr val="white"/>
                </a:solidFill>
              </a:rPr>
              <a:t> </a:t>
            </a:r>
            <a:r>
              <a:rPr lang="en-US" sz="2400" b="1" dirty="0" err="1">
                <a:solidFill>
                  <a:prstClr val="white"/>
                </a:solidFill>
              </a:rPr>
              <a:t>Mutu</a:t>
            </a:r>
            <a:r>
              <a:rPr lang="en-US" sz="2400" b="1" dirty="0">
                <a:solidFill>
                  <a:prstClr val="white"/>
                </a:solidFill>
              </a:rPr>
              <a:t> </a:t>
            </a:r>
            <a:r>
              <a:rPr lang="en-US" sz="2400" b="1" dirty="0" err="1">
                <a:solidFill>
                  <a:prstClr val="white"/>
                </a:solidFill>
              </a:rPr>
              <a:t>Pendidikan</a:t>
            </a:r>
            <a:r>
              <a:rPr lang="en-US" sz="2400" b="1" dirty="0">
                <a:solidFill>
                  <a:prstClr val="white"/>
                </a:solidFill>
              </a:rPr>
              <a:t> </a:t>
            </a:r>
            <a:r>
              <a:rPr lang="en-US" sz="2400" b="1" dirty="0" err="1">
                <a:solidFill>
                  <a:prstClr val="white"/>
                </a:solidFill>
              </a:rPr>
              <a:t>Tinggi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743200" y="2343160"/>
            <a:ext cx="1371600" cy="3381326"/>
          </a:xfrm>
          <a:prstGeom prst="round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876800" y="4657686"/>
            <a:ext cx="1295400" cy="106680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>
                <a:solidFill>
                  <a:prstClr val="white"/>
                </a:solidFill>
              </a:rPr>
              <a:t>BSNP</a:t>
            </a:r>
            <a:endParaRPr lang="id-ID" b="1" dirty="0">
              <a:solidFill>
                <a:prstClr val="white"/>
              </a:solidFill>
            </a:endParaRPr>
          </a:p>
          <a:p>
            <a:pPr>
              <a:defRPr/>
            </a:pPr>
            <a:endParaRPr lang="id-ID" sz="1000" b="1" dirty="0">
              <a:solidFill>
                <a:prstClr val="white"/>
              </a:solidFill>
            </a:endParaRPr>
          </a:p>
          <a:p>
            <a:pPr algn="ctr">
              <a:defRPr/>
            </a:pPr>
            <a:endParaRPr lang="en-US" sz="800" b="1">
              <a:solidFill>
                <a:prstClr val="white"/>
              </a:solidFill>
            </a:endParaRPr>
          </a:p>
          <a:p>
            <a:pPr algn="ctr">
              <a:defRPr/>
            </a:pPr>
            <a:endParaRPr lang="id-ID" sz="1400" b="1" dirty="0">
              <a:solidFill>
                <a:prstClr val="white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705600" y="3429001"/>
            <a:ext cx="1295400" cy="229548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srgbClr val="8064A2">
                    <a:lumMod val="50000"/>
                  </a:srgbClr>
                </a:solidFill>
              </a:rPr>
              <a:t>Perguruan Tinggi</a:t>
            </a:r>
          </a:p>
          <a:p>
            <a:pPr>
              <a:defRPr/>
            </a:pPr>
            <a:endParaRPr lang="id-ID" sz="1200" b="1" dirty="0">
              <a:solidFill>
                <a:prstClr val="white"/>
              </a:solidFill>
            </a:endParaRPr>
          </a:p>
          <a:p>
            <a:pPr>
              <a:defRPr/>
            </a:pPr>
            <a:endParaRPr lang="id-ID" b="1" dirty="0">
              <a:solidFill>
                <a:prstClr val="white"/>
              </a:solidFill>
            </a:endParaRPr>
          </a:p>
          <a:p>
            <a:pPr>
              <a:defRPr/>
            </a:pPr>
            <a:endParaRPr lang="id-ID" b="1" dirty="0">
              <a:solidFill>
                <a:prstClr val="white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8839200" y="2371686"/>
            <a:ext cx="1371600" cy="3352800"/>
          </a:xfrm>
          <a:prstGeom prst="round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prstClr val="white"/>
                </a:solidFill>
              </a:rPr>
              <a:t>BAN-PT</a:t>
            </a:r>
          </a:p>
          <a:p>
            <a:pPr>
              <a:defRPr/>
            </a:pPr>
            <a:endParaRPr lang="id-ID" b="1" dirty="0">
              <a:solidFill>
                <a:prstClr val="white"/>
              </a:solidFill>
            </a:endParaRPr>
          </a:p>
          <a:p>
            <a:pPr>
              <a:defRPr/>
            </a:pPr>
            <a:endParaRPr lang="id-ID" b="1" dirty="0">
              <a:solidFill>
                <a:prstClr val="white"/>
              </a:solidFill>
            </a:endParaRPr>
          </a:p>
          <a:p>
            <a:pPr>
              <a:defRPr/>
            </a:pPr>
            <a:endParaRPr lang="id-ID" b="1" dirty="0">
              <a:solidFill>
                <a:prstClr val="white"/>
              </a:solidFill>
            </a:endParaRPr>
          </a:p>
          <a:p>
            <a:pPr>
              <a:defRPr/>
            </a:pPr>
            <a:endParaRPr lang="id-ID" b="1" dirty="0">
              <a:solidFill>
                <a:prstClr val="white"/>
              </a:solidFill>
            </a:endParaRPr>
          </a:p>
          <a:p>
            <a:pPr>
              <a:defRPr/>
            </a:pPr>
            <a:endParaRPr lang="id-ID" b="1" dirty="0">
              <a:solidFill>
                <a:prstClr val="white"/>
              </a:solidFill>
            </a:endParaRPr>
          </a:p>
          <a:p>
            <a:pPr>
              <a:defRPr/>
            </a:pPr>
            <a:endParaRPr lang="id-ID" b="1" dirty="0">
              <a:solidFill>
                <a:prstClr val="white"/>
              </a:solidFill>
            </a:endParaRPr>
          </a:p>
          <a:p>
            <a:pPr>
              <a:defRPr/>
            </a:pPr>
            <a:endParaRPr lang="id-ID" b="1" dirty="0">
              <a:solidFill>
                <a:prstClr val="white"/>
              </a:solidFill>
            </a:endParaRPr>
          </a:p>
          <a:p>
            <a:pPr>
              <a:defRPr/>
            </a:pPr>
            <a:endParaRPr lang="id-ID" b="1" dirty="0">
              <a:solidFill>
                <a:prstClr val="white"/>
              </a:solidFill>
            </a:endParaRPr>
          </a:p>
          <a:p>
            <a:pPr>
              <a:defRPr/>
            </a:pPr>
            <a:endParaRPr lang="id-ID" b="1" dirty="0">
              <a:solidFill>
                <a:prstClr val="white"/>
              </a:solidFill>
            </a:endParaRPr>
          </a:p>
        </p:txBody>
      </p:sp>
      <p:cxnSp>
        <p:nvCxnSpPr>
          <p:cNvPr id="31" name="Straight Arrow Connector 51"/>
          <p:cNvCxnSpPr>
            <a:cxnSpLocks noChangeShapeType="1"/>
          </p:cNvCxnSpPr>
          <p:nvPr/>
        </p:nvCxnSpPr>
        <p:spPr bwMode="auto">
          <a:xfrm>
            <a:off x="4114800" y="2828946"/>
            <a:ext cx="4724400" cy="19050"/>
          </a:xfrm>
          <a:prstGeom prst="straightConnector1">
            <a:avLst/>
          </a:prstGeom>
          <a:noFill/>
          <a:ln w="38100" algn="ctr">
            <a:solidFill>
              <a:srgbClr val="FFC000"/>
            </a:solidFill>
            <a:round/>
            <a:headEnd/>
            <a:tailEnd type="arrow" w="med" len="med"/>
          </a:ln>
        </p:spPr>
      </p:cxnSp>
      <p:cxnSp>
        <p:nvCxnSpPr>
          <p:cNvPr id="32" name="Straight Arrow Connector 53"/>
          <p:cNvCxnSpPr>
            <a:cxnSpLocks noChangeShapeType="1"/>
          </p:cNvCxnSpPr>
          <p:nvPr/>
        </p:nvCxnSpPr>
        <p:spPr bwMode="auto">
          <a:xfrm rot="10800000">
            <a:off x="4114800" y="3209946"/>
            <a:ext cx="4724400" cy="19050"/>
          </a:xfrm>
          <a:prstGeom prst="straightConnector1">
            <a:avLst/>
          </a:prstGeom>
          <a:noFill/>
          <a:ln w="3810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33" name="Straight Arrow Connector 54"/>
          <p:cNvCxnSpPr>
            <a:cxnSpLocks noChangeShapeType="1"/>
          </p:cNvCxnSpPr>
          <p:nvPr/>
        </p:nvCxnSpPr>
        <p:spPr bwMode="auto">
          <a:xfrm>
            <a:off x="8001000" y="4895850"/>
            <a:ext cx="838200" cy="1588"/>
          </a:xfrm>
          <a:prstGeom prst="straightConnector1">
            <a:avLst/>
          </a:prstGeom>
          <a:noFill/>
          <a:ln w="38100" algn="ctr">
            <a:solidFill>
              <a:srgbClr val="FFC000"/>
            </a:solidFill>
            <a:round/>
            <a:headEnd/>
            <a:tailEnd type="arrow" w="med" len="med"/>
          </a:ln>
        </p:spPr>
      </p:cxnSp>
      <p:cxnSp>
        <p:nvCxnSpPr>
          <p:cNvPr id="34" name="Straight Arrow Connector 57"/>
          <p:cNvCxnSpPr>
            <a:cxnSpLocks noChangeShapeType="1"/>
          </p:cNvCxnSpPr>
          <p:nvPr/>
        </p:nvCxnSpPr>
        <p:spPr bwMode="auto">
          <a:xfrm rot="10800000">
            <a:off x="8001000" y="3600442"/>
            <a:ext cx="838200" cy="1588"/>
          </a:xfrm>
          <a:prstGeom prst="straightConnector1">
            <a:avLst/>
          </a:prstGeom>
          <a:noFill/>
          <a:ln w="3810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35" name="Straight Arrow Connector 60"/>
          <p:cNvCxnSpPr>
            <a:cxnSpLocks noChangeShapeType="1"/>
          </p:cNvCxnSpPr>
          <p:nvPr/>
        </p:nvCxnSpPr>
        <p:spPr bwMode="auto">
          <a:xfrm>
            <a:off x="4114800" y="3914796"/>
            <a:ext cx="2590800" cy="19050"/>
          </a:xfrm>
          <a:prstGeom prst="straightConnector1">
            <a:avLst/>
          </a:prstGeom>
          <a:noFill/>
          <a:ln w="38100" algn="ctr">
            <a:solidFill>
              <a:srgbClr val="FFC000"/>
            </a:solidFill>
            <a:round/>
            <a:headEnd/>
            <a:tailEnd type="arrow" w="med" len="med"/>
          </a:ln>
        </p:spPr>
      </p:cxnSp>
      <p:cxnSp>
        <p:nvCxnSpPr>
          <p:cNvPr id="37" name="Straight Arrow Connector 67"/>
          <p:cNvCxnSpPr>
            <a:cxnSpLocks noChangeShapeType="1"/>
          </p:cNvCxnSpPr>
          <p:nvPr/>
        </p:nvCxnSpPr>
        <p:spPr bwMode="auto">
          <a:xfrm>
            <a:off x="4114800" y="5056210"/>
            <a:ext cx="762000" cy="1587"/>
          </a:xfrm>
          <a:prstGeom prst="straightConnector1">
            <a:avLst/>
          </a:prstGeom>
          <a:noFill/>
          <a:ln w="38100" algn="ctr">
            <a:solidFill>
              <a:srgbClr val="FFC000"/>
            </a:solidFill>
            <a:round/>
            <a:headEnd/>
            <a:tailEnd type="arrow" w="med" len="med"/>
          </a:ln>
        </p:spPr>
      </p:cxnSp>
      <p:cxnSp>
        <p:nvCxnSpPr>
          <p:cNvPr id="38" name="Straight Arrow Connector 68"/>
          <p:cNvCxnSpPr>
            <a:cxnSpLocks noChangeShapeType="1"/>
          </p:cNvCxnSpPr>
          <p:nvPr/>
        </p:nvCxnSpPr>
        <p:spPr bwMode="auto">
          <a:xfrm rot="10800000">
            <a:off x="4114800" y="5343556"/>
            <a:ext cx="762000" cy="0"/>
          </a:xfrm>
          <a:prstGeom prst="straightConnector1">
            <a:avLst/>
          </a:prstGeom>
          <a:noFill/>
          <a:ln w="38100" algn="ctr">
            <a:solidFill>
              <a:srgbClr val="008000"/>
            </a:solidFill>
            <a:round/>
            <a:headEnd/>
            <a:tailEnd type="arrow" w="med" len="med"/>
          </a:ln>
        </p:spPr>
      </p:cxnSp>
      <p:cxnSp>
        <p:nvCxnSpPr>
          <p:cNvPr id="39" name="Straight Connector 70"/>
          <p:cNvCxnSpPr>
            <a:cxnSpLocks noChangeShapeType="1"/>
          </p:cNvCxnSpPr>
          <p:nvPr/>
        </p:nvCxnSpPr>
        <p:spPr bwMode="auto">
          <a:xfrm>
            <a:off x="2743200" y="4486300"/>
            <a:ext cx="1371600" cy="1588"/>
          </a:xfrm>
          <a:prstGeom prst="line">
            <a:avLst/>
          </a:prstGeom>
          <a:noFill/>
          <a:ln w="9525" algn="ctr">
            <a:solidFill>
              <a:srgbClr val="99CCFF"/>
            </a:solidFill>
            <a:round/>
            <a:headEnd/>
            <a:tailEnd/>
          </a:ln>
        </p:spPr>
      </p:cxnSp>
      <p:sp>
        <p:nvSpPr>
          <p:cNvPr id="40" name="TextBox 76"/>
          <p:cNvSpPr txBox="1">
            <a:spLocks noChangeArrowheads="1"/>
          </p:cNvSpPr>
          <p:nvPr/>
        </p:nvSpPr>
        <p:spPr bwMode="auto">
          <a:xfrm>
            <a:off x="4724400" y="2514601"/>
            <a:ext cx="4026680" cy="30777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1400" dirty="0">
                <a:solidFill>
                  <a:srgbClr val="002060"/>
                </a:solidFill>
              </a:rPr>
              <a:t>Tugas melakukan akreditasi</a:t>
            </a:r>
            <a:r>
              <a:rPr lang="en-US" sz="1400" dirty="0">
                <a:solidFill>
                  <a:srgbClr val="002060"/>
                </a:solidFill>
              </a:rPr>
              <a:t> </a:t>
            </a:r>
            <a:r>
              <a:rPr lang="en-US" sz="1400" dirty="0" err="1">
                <a:solidFill>
                  <a:srgbClr val="002060"/>
                </a:solidFill>
              </a:rPr>
              <a:t>berdasarkan</a:t>
            </a:r>
            <a:r>
              <a:rPr lang="en-US" sz="1400" dirty="0">
                <a:solidFill>
                  <a:srgbClr val="002060"/>
                </a:solidFill>
              </a:rPr>
              <a:t> PM SN </a:t>
            </a:r>
            <a:r>
              <a:rPr lang="en-US" sz="1400" dirty="0" err="1">
                <a:solidFill>
                  <a:srgbClr val="002060"/>
                </a:solidFill>
              </a:rPr>
              <a:t>Dikti</a:t>
            </a:r>
            <a:endParaRPr lang="id-ID" sz="1400" dirty="0">
              <a:solidFill>
                <a:srgbClr val="002060"/>
              </a:solidFill>
            </a:endParaRPr>
          </a:p>
        </p:txBody>
      </p:sp>
      <p:sp>
        <p:nvSpPr>
          <p:cNvPr id="41" name="TextBox 78"/>
          <p:cNvSpPr txBox="1">
            <a:spLocks noChangeArrowheads="1"/>
          </p:cNvSpPr>
          <p:nvPr/>
        </p:nvSpPr>
        <p:spPr bwMode="auto">
          <a:xfrm>
            <a:off x="4152949" y="5424522"/>
            <a:ext cx="676018" cy="27699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d-ID" sz="1200" dirty="0">
                <a:solidFill>
                  <a:srgbClr val="002060"/>
                </a:solidFill>
              </a:rPr>
              <a:t>SN</a:t>
            </a:r>
            <a:r>
              <a:rPr lang="en-US" sz="1200" dirty="0">
                <a:solidFill>
                  <a:srgbClr val="002060"/>
                </a:solidFill>
              </a:rPr>
              <a:t> </a:t>
            </a:r>
            <a:r>
              <a:rPr lang="en-US" sz="1200" dirty="0" err="1">
                <a:solidFill>
                  <a:srgbClr val="002060"/>
                </a:solidFill>
              </a:rPr>
              <a:t>Dikti</a:t>
            </a:r>
            <a:endParaRPr lang="id-ID" sz="1200" dirty="0">
              <a:solidFill>
                <a:srgbClr val="002060"/>
              </a:solidFill>
            </a:endParaRPr>
          </a:p>
        </p:txBody>
      </p:sp>
      <p:sp>
        <p:nvSpPr>
          <p:cNvPr id="42" name="TextBox 79"/>
          <p:cNvSpPr txBox="1">
            <a:spLocks noChangeArrowheads="1"/>
          </p:cNvSpPr>
          <p:nvPr/>
        </p:nvSpPr>
        <p:spPr bwMode="auto">
          <a:xfrm>
            <a:off x="4024298" y="4414862"/>
            <a:ext cx="914400" cy="8302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d-ID" sz="1200" dirty="0">
                <a:solidFill>
                  <a:srgbClr val="002060"/>
                </a:solidFill>
              </a:rPr>
              <a:t>Tugas</a:t>
            </a:r>
          </a:p>
          <a:p>
            <a:pPr algn="ctr"/>
            <a:r>
              <a:rPr lang="id-ID" sz="1200" dirty="0">
                <a:solidFill>
                  <a:srgbClr val="002060"/>
                </a:solidFill>
              </a:rPr>
              <a:t>menyusun</a:t>
            </a:r>
          </a:p>
          <a:p>
            <a:pPr algn="ctr"/>
            <a:r>
              <a:rPr lang="id-ID" sz="1200" dirty="0">
                <a:solidFill>
                  <a:srgbClr val="002060"/>
                </a:solidFill>
              </a:rPr>
              <a:t>SN</a:t>
            </a:r>
            <a:r>
              <a:rPr lang="en-US" sz="1200" dirty="0">
                <a:solidFill>
                  <a:srgbClr val="002060"/>
                </a:solidFill>
              </a:rPr>
              <a:t> </a:t>
            </a:r>
            <a:r>
              <a:rPr lang="en-US" sz="1200" dirty="0" err="1">
                <a:solidFill>
                  <a:srgbClr val="002060"/>
                </a:solidFill>
              </a:rPr>
              <a:t>Dikti</a:t>
            </a:r>
            <a:endParaRPr lang="id-ID" sz="1200" dirty="0">
              <a:solidFill>
                <a:srgbClr val="002060"/>
              </a:solidFill>
            </a:endParaRPr>
          </a:p>
          <a:p>
            <a:pPr algn="ctr"/>
            <a:endParaRPr lang="id-ID" sz="1200" dirty="0">
              <a:solidFill>
                <a:srgbClr val="002060"/>
              </a:solidFill>
            </a:endParaRPr>
          </a:p>
        </p:txBody>
      </p:sp>
      <p:sp>
        <p:nvSpPr>
          <p:cNvPr id="43" name="TextBox 90"/>
          <p:cNvSpPr txBox="1">
            <a:spLocks noChangeArrowheads="1"/>
          </p:cNvSpPr>
          <p:nvPr/>
        </p:nvSpPr>
        <p:spPr bwMode="auto">
          <a:xfrm>
            <a:off x="4419601" y="3609997"/>
            <a:ext cx="2325317" cy="30777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 err="1">
                <a:solidFill>
                  <a:srgbClr val="002060"/>
                </a:solidFill>
              </a:rPr>
              <a:t>Tugas</a:t>
            </a:r>
            <a:r>
              <a:rPr lang="en-US" sz="1400" dirty="0">
                <a:solidFill>
                  <a:srgbClr val="002060"/>
                </a:solidFill>
              </a:rPr>
              <a:t> </a:t>
            </a:r>
            <a:r>
              <a:rPr lang="en-US" sz="1400" dirty="0" err="1">
                <a:solidFill>
                  <a:srgbClr val="002060"/>
                </a:solidFill>
              </a:rPr>
              <a:t>memenuhi</a:t>
            </a:r>
            <a:r>
              <a:rPr lang="en-US" sz="1400" dirty="0">
                <a:solidFill>
                  <a:srgbClr val="002060"/>
                </a:solidFill>
              </a:rPr>
              <a:t> PM </a:t>
            </a:r>
            <a:r>
              <a:rPr lang="id-ID" sz="1400" dirty="0">
                <a:solidFill>
                  <a:srgbClr val="002060"/>
                </a:solidFill>
              </a:rPr>
              <a:t>SN</a:t>
            </a:r>
            <a:r>
              <a:rPr lang="en-US" sz="1400" dirty="0">
                <a:solidFill>
                  <a:srgbClr val="002060"/>
                </a:solidFill>
              </a:rPr>
              <a:t> </a:t>
            </a:r>
            <a:r>
              <a:rPr lang="en-US" sz="1400" dirty="0" err="1">
                <a:solidFill>
                  <a:srgbClr val="002060"/>
                </a:solidFill>
              </a:rPr>
              <a:t>Dikti</a:t>
            </a:r>
            <a:endParaRPr lang="id-ID" sz="1400" dirty="0">
              <a:solidFill>
                <a:srgbClr val="002060"/>
              </a:solidFill>
            </a:endParaRPr>
          </a:p>
        </p:txBody>
      </p:sp>
      <p:sp>
        <p:nvSpPr>
          <p:cNvPr id="45" name="TextBox 92"/>
          <p:cNvSpPr txBox="1">
            <a:spLocks noChangeArrowheads="1"/>
          </p:cNvSpPr>
          <p:nvPr/>
        </p:nvSpPr>
        <p:spPr bwMode="auto">
          <a:xfrm>
            <a:off x="5410200" y="3200401"/>
            <a:ext cx="2182392" cy="30777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1400">
                <a:solidFill>
                  <a:srgbClr val="002060"/>
                </a:solidFill>
              </a:rPr>
              <a:t>Pelaporan</a:t>
            </a:r>
            <a:r>
              <a:rPr lang="en-US" sz="1400">
                <a:solidFill>
                  <a:srgbClr val="002060"/>
                </a:solidFill>
              </a:rPr>
              <a:t> Status Akreditasi</a:t>
            </a:r>
            <a:endParaRPr lang="id-ID" sz="1400">
              <a:solidFill>
                <a:srgbClr val="002060"/>
              </a:solidFill>
            </a:endParaRPr>
          </a:p>
        </p:txBody>
      </p:sp>
      <p:cxnSp>
        <p:nvCxnSpPr>
          <p:cNvPr id="46" name="Straight Arrow Connector 94"/>
          <p:cNvCxnSpPr>
            <a:cxnSpLocks noChangeShapeType="1"/>
          </p:cNvCxnSpPr>
          <p:nvPr/>
        </p:nvCxnSpPr>
        <p:spPr bwMode="auto">
          <a:xfrm rot="5400000" flipH="1" flipV="1">
            <a:off x="3201194" y="5952352"/>
            <a:ext cx="457200" cy="1588"/>
          </a:xfrm>
          <a:prstGeom prst="straightConnector1">
            <a:avLst/>
          </a:prstGeom>
          <a:noFill/>
          <a:ln w="28575" algn="ctr">
            <a:solidFill>
              <a:srgbClr val="0070C0"/>
            </a:solidFill>
            <a:round/>
            <a:headEnd/>
            <a:tailEnd type="arrow" w="med" len="med"/>
          </a:ln>
        </p:spPr>
      </p:cxnSp>
      <p:cxnSp>
        <p:nvCxnSpPr>
          <p:cNvPr id="47" name="Straight Arrow Connector 96"/>
          <p:cNvCxnSpPr>
            <a:cxnSpLocks noChangeShapeType="1"/>
          </p:cNvCxnSpPr>
          <p:nvPr/>
        </p:nvCxnSpPr>
        <p:spPr bwMode="auto">
          <a:xfrm rot="5400000" flipH="1" flipV="1">
            <a:off x="5257801" y="5951560"/>
            <a:ext cx="455613" cy="1587"/>
          </a:xfrm>
          <a:prstGeom prst="straightConnector1">
            <a:avLst/>
          </a:prstGeom>
          <a:noFill/>
          <a:ln w="28575" algn="ctr">
            <a:solidFill>
              <a:srgbClr val="0070C0"/>
            </a:solidFill>
            <a:round/>
            <a:headEnd/>
            <a:tailEnd type="arrow" w="med" len="med"/>
          </a:ln>
        </p:spPr>
      </p:cxnSp>
      <p:cxnSp>
        <p:nvCxnSpPr>
          <p:cNvPr id="48" name="Straight Arrow Connector 97"/>
          <p:cNvCxnSpPr>
            <a:cxnSpLocks noChangeShapeType="1"/>
          </p:cNvCxnSpPr>
          <p:nvPr/>
        </p:nvCxnSpPr>
        <p:spPr bwMode="auto">
          <a:xfrm rot="5400000" flipH="1" flipV="1">
            <a:off x="7239794" y="5952352"/>
            <a:ext cx="457200" cy="1588"/>
          </a:xfrm>
          <a:prstGeom prst="straightConnector1">
            <a:avLst/>
          </a:prstGeom>
          <a:noFill/>
          <a:ln w="28575" algn="ctr">
            <a:solidFill>
              <a:srgbClr val="0070C0"/>
            </a:solidFill>
            <a:round/>
            <a:headEnd/>
            <a:tailEnd type="arrow" w="med" len="med"/>
          </a:ln>
        </p:spPr>
      </p:cxnSp>
      <p:cxnSp>
        <p:nvCxnSpPr>
          <p:cNvPr id="49" name="Straight Arrow Connector 98"/>
          <p:cNvCxnSpPr>
            <a:cxnSpLocks noChangeShapeType="1"/>
          </p:cNvCxnSpPr>
          <p:nvPr/>
        </p:nvCxnSpPr>
        <p:spPr bwMode="auto">
          <a:xfrm rot="5400000" flipH="1" flipV="1">
            <a:off x="9145588" y="5951559"/>
            <a:ext cx="455613" cy="1588"/>
          </a:xfrm>
          <a:prstGeom prst="straightConnector1">
            <a:avLst/>
          </a:prstGeom>
          <a:noFill/>
          <a:ln w="28575" algn="ctr">
            <a:solidFill>
              <a:srgbClr val="0070C0"/>
            </a:solidFill>
            <a:round/>
            <a:headEnd/>
            <a:tailEnd type="arrow" w="med" len="med"/>
          </a:ln>
        </p:spPr>
      </p:cxnSp>
      <p:sp>
        <p:nvSpPr>
          <p:cNvPr id="50" name="Right Arrow 49"/>
          <p:cNvSpPr/>
          <p:nvPr/>
        </p:nvSpPr>
        <p:spPr bwMode="auto">
          <a:xfrm>
            <a:off x="2209800" y="2162196"/>
            <a:ext cx="457200" cy="3886200"/>
          </a:xfrm>
          <a:prstGeom prst="rightArrow">
            <a:avLst>
              <a:gd name="adj1" fmla="val 52353"/>
              <a:gd name="adj2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wordArtVert"/>
          <a:lstStyle/>
          <a:p>
            <a:pPr>
              <a:defRPr/>
            </a:pPr>
            <a:r>
              <a:rPr lang="id-ID" sz="1050" b="1" dirty="0">
                <a:solidFill>
                  <a:prstClr val="white"/>
                </a:solidFill>
              </a:rPr>
              <a:t>Masyarakat</a:t>
            </a:r>
          </a:p>
        </p:txBody>
      </p:sp>
      <p:sp>
        <p:nvSpPr>
          <p:cNvPr id="51" name="TextBox 100"/>
          <p:cNvSpPr txBox="1">
            <a:spLocks noChangeArrowheads="1"/>
          </p:cNvSpPr>
          <p:nvPr/>
        </p:nvSpPr>
        <p:spPr bwMode="auto">
          <a:xfrm>
            <a:off x="7954964" y="4230688"/>
            <a:ext cx="808037" cy="646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d-ID" sz="1200">
                <a:solidFill>
                  <a:srgbClr val="002060"/>
                </a:solidFill>
              </a:rPr>
              <a:t>Permo</a:t>
            </a:r>
          </a:p>
          <a:p>
            <a:pPr algn="ctr"/>
            <a:r>
              <a:rPr lang="id-ID" sz="1200">
                <a:solidFill>
                  <a:srgbClr val="002060"/>
                </a:solidFill>
              </a:rPr>
              <a:t>honan</a:t>
            </a:r>
          </a:p>
          <a:p>
            <a:pPr algn="ctr"/>
            <a:r>
              <a:rPr lang="id-ID" sz="1200">
                <a:solidFill>
                  <a:srgbClr val="002060"/>
                </a:solidFill>
              </a:rPr>
              <a:t>Akreditasi</a:t>
            </a:r>
          </a:p>
        </p:txBody>
      </p:sp>
      <p:sp>
        <p:nvSpPr>
          <p:cNvPr id="52" name="TextBox 103"/>
          <p:cNvSpPr txBox="1">
            <a:spLocks noChangeArrowheads="1"/>
          </p:cNvSpPr>
          <p:nvPr/>
        </p:nvSpPr>
        <p:spPr bwMode="auto">
          <a:xfrm>
            <a:off x="8001000" y="3600448"/>
            <a:ext cx="808038" cy="4619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rgbClr val="002060"/>
                </a:solidFill>
              </a:rPr>
              <a:t>Status</a:t>
            </a:r>
            <a:endParaRPr lang="id-ID" sz="1200" dirty="0">
              <a:solidFill>
                <a:srgbClr val="002060"/>
              </a:solidFill>
            </a:endParaRPr>
          </a:p>
          <a:p>
            <a:pPr algn="ctr"/>
            <a:r>
              <a:rPr lang="id-ID" sz="1200" dirty="0">
                <a:solidFill>
                  <a:srgbClr val="002060"/>
                </a:solidFill>
              </a:rPr>
              <a:t>Akreditasi</a:t>
            </a:r>
          </a:p>
        </p:txBody>
      </p:sp>
      <p:sp>
        <p:nvSpPr>
          <p:cNvPr id="53" name="Rounded Rectangle 108"/>
          <p:cNvSpPr>
            <a:spLocks noChangeArrowheads="1"/>
          </p:cNvSpPr>
          <p:nvPr/>
        </p:nvSpPr>
        <p:spPr bwMode="auto">
          <a:xfrm>
            <a:off x="6781800" y="4981604"/>
            <a:ext cx="3352800" cy="657196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28575" algn="ctr">
            <a:solidFill>
              <a:srgbClr val="00206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id-ID" sz="2400">
                <a:solidFill>
                  <a:srgbClr val="F79646">
                    <a:lumMod val="50000"/>
                  </a:srgbClr>
                </a:solidFill>
              </a:rPr>
              <a:t>   </a:t>
            </a:r>
            <a:r>
              <a:rPr lang="en-US" sz="2400">
                <a:solidFill>
                  <a:srgbClr val="F79646">
                    <a:lumMod val="50000"/>
                  </a:srgbClr>
                </a:solidFill>
              </a:rPr>
              <a:t> </a:t>
            </a:r>
            <a:endParaRPr lang="id-ID" sz="2400" b="1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54" name="TextBox 110"/>
          <p:cNvSpPr txBox="1">
            <a:spLocks noChangeArrowheads="1"/>
          </p:cNvSpPr>
          <p:nvPr/>
        </p:nvSpPr>
        <p:spPr bwMode="auto">
          <a:xfrm>
            <a:off x="2666976" y="4629176"/>
            <a:ext cx="1428760" cy="9233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b="1">
                <a:solidFill>
                  <a:prstClr val="white"/>
                </a:solidFill>
              </a:rPr>
              <a:t>Kerangka</a:t>
            </a:r>
          </a:p>
          <a:p>
            <a:pPr algn="ctr"/>
            <a:r>
              <a:rPr lang="en-US" b="1">
                <a:solidFill>
                  <a:prstClr val="white"/>
                </a:solidFill>
              </a:rPr>
              <a:t>Kualifikasi</a:t>
            </a:r>
          </a:p>
          <a:p>
            <a:pPr algn="ctr"/>
            <a:r>
              <a:rPr lang="en-US" b="1">
                <a:solidFill>
                  <a:prstClr val="white"/>
                </a:solidFill>
              </a:rPr>
              <a:t>Nasional</a:t>
            </a:r>
            <a:endParaRPr lang="id-ID" b="1">
              <a:solidFill>
                <a:prstClr val="white"/>
              </a:solidFill>
            </a:endParaRPr>
          </a:p>
        </p:txBody>
      </p:sp>
      <p:cxnSp>
        <p:nvCxnSpPr>
          <p:cNvPr id="55" name="Straight Connector 111"/>
          <p:cNvCxnSpPr>
            <a:cxnSpLocks noChangeShapeType="1"/>
          </p:cNvCxnSpPr>
          <p:nvPr/>
        </p:nvCxnSpPr>
        <p:spPr bwMode="auto">
          <a:xfrm>
            <a:off x="4876800" y="5208610"/>
            <a:ext cx="1295400" cy="1587"/>
          </a:xfrm>
          <a:prstGeom prst="line">
            <a:avLst/>
          </a:prstGeom>
          <a:noFill/>
          <a:ln w="9525" algn="ctr">
            <a:solidFill>
              <a:srgbClr val="99CCFF"/>
            </a:solidFill>
            <a:round/>
            <a:headEnd/>
            <a:tailEnd/>
          </a:ln>
        </p:spPr>
      </p:cxnSp>
      <p:cxnSp>
        <p:nvCxnSpPr>
          <p:cNvPr id="56" name="Straight Connector 115"/>
          <p:cNvCxnSpPr>
            <a:cxnSpLocks noChangeShapeType="1"/>
          </p:cNvCxnSpPr>
          <p:nvPr/>
        </p:nvCxnSpPr>
        <p:spPr bwMode="auto">
          <a:xfrm>
            <a:off x="6705600" y="4829196"/>
            <a:ext cx="1295400" cy="1588"/>
          </a:xfrm>
          <a:prstGeom prst="line">
            <a:avLst/>
          </a:prstGeom>
          <a:noFill/>
          <a:ln w="952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57" name="Straight Connector 116"/>
          <p:cNvCxnSpPr>
            <a:cxnSpLocks noChangeShapeType="1"/>
          </p:cNvCxnSpPr>
          <p:nvPr/>
        </p:nvCxnSpPr>
        <p:spPr bwMode="auto">
          <a:xfrm>
            <a:off x="8839200" y="4829196"/>
            <a:ext cx="1371600" cy="1588"/>
          </a:xfrm>
          <a:prstGeom prst="line">
            <a:avLst/>
          </a:prstGeom>
          <a:noFill/>
          <a:ln w="9525" algn="ctr">
            <a:solidFill>
              <a:srgbClr val="002060"/>
            </a:solidFill>
            <a:round/>
            <a:headEnd/>
            <a:tailEnd/>
          </a:ln>
        </p:spPr>
      </p:cxnSp>
      <p:sp>
        <p:nvSpPr>
          <p:cNvPr id="58" name="Rounded Rectangle 123"/>
          <p:cNvSpPr>
            <a:spLocks noChangeArrowheads="1"/>
          </p:cNvSpPr>
          <p:nvPr/>
        </p:nvSpPr>
        <p:spPr bwMode="auto">
          <a:xfrm>
            <a:off x="8915400" y="3200416"/>
            <a:ext cx="1066800" cy="117158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id-ID" sz="1600">
                <a:solidFill>
                  <a:srgbClr val="002060"/>
                </a:solidFill>
              </a:rPr>
              <a:t>Lembaga Akreditasi Mandiri </a:t>
            </a:r>
          </a:p>
        </p:txBody>
      </p:sp>
      <p:sp>
        <p:nvSpPr>
          <p:cNvPr id="59" name="Rounded Rectangle 124"/>
          <p:cNvSpPr>
            <a:spLocks noChangeArrowheads="1"/>
          </p:cNvSpPr>
          <p:nvPr/>
        </p:nvSpPr>
        <p:spPr bwMode="auto">
          <a:xfrm>
            <a:off x="8991600" y="3271854"/>
            <a:ext cx="1066800" cy="117634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id-ID" sz="1600">
                <a:solidFill>
                  <a:srgbClr val="002060"/>
                </a:solidFill>
              </a:rPr>
              <a:t>Lembaga Akreditasi Mandiri </a:t>
            </a:r>
          </a:p>
        </p:txBody>
      </p:sp>
      <p:sp>
        <p:nvSpPr>
          <p:cNvPr id="60" name="Rounded Rectangle 125"/>
          <p:cNvSpPr>
            <a:spLocks noChangeArrowheads="1"/>
          </p:cNvSpPr>
          <p:nvPr/>
        </p:nvSpPr>
        <p:spPr bwMode="auto">
          <a:xfrm>
            <a:off x="9067800" y="3343292"/>
            <a:ext cx="1066800" cy="118110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id-ID" sz="1400" b="1">
                <a:solidFill>
                  <a:prstClr val="white"/>
                </a:solidFill>
              </a:rPr>
              <a:t>Lembaga Akreditasi Mandiri </a:t>
            </a:r>
            <a:r>
              <a:rPr lang="en-US" sz="1400" b="1">
                <a:solidFill>
                  <a:prstClr val="white"/>
                </a:solidFill>
              </a:rPr>
              <a:t>Program Studi</a:t>
            </a:r>
            <a:endParaRPr lang="id-ID" sz="1400" b="1">
              <a:solidFill>
                <a:prstClr val="white"/>
              </a:solidFill>
            </a:endParaRPr>
          </a:p>
        </p:txBody>
      </p:sp>
      <p:sp>
        <p:nvSpPr>
          <p:cNvPr id="61" name="Right Arrow 109"/>
          <p:cNvSpPr>
            <a:spLocks noChangeArrowheads="1"/>
          </p:cNvSpPr>
          <p:nvPr/>
        </p:nvSpPr>
        <p:spPr bwMode="auto">
          <a:xfrm>
            <a:off x="7924800" y="5029200"/>
            <a:ext cx="914400" cy="533400"/>
          </a:xfrm>
          <a:prstGeom prst="rightArrow">
            <a:avLst>
              <a:gd name="adj1" fmla="val 50000"/>
              <a:gd name="adj2" fmla="val 41835"/>
            </a:avLst>
          </a:prstGeom>
          <a:solidFill>
            <a:srgbClr val="99CC00"/>
          </a:solidFill>
          <a:ln w="9525" algn="ctr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id-ID">
              <a:solidFill>
                <a:prstClr val="white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238348" y="6029346"/>
            <a:ext cx="8001056" cy="40005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 err="1">
                <a:solidFill>
                  <a:prstClr val="white"/>
                </a:solidFill>
              </a:rPr>
              <a:t>Pangkalan</a:t>
            </a:r>
            <a:r>
              <a:rPr lang="en-US" sz="2000" b="1" dirty="0">
                <a:solidFill>
                  <a:prstClr val="white"/>
                </a:solidFill>
              </a:rPr>
              <a:t> Data </a:t>
            </a:r>
            <a:r>
              <a:rPr lang="en-US" sz="2000" b="1" dirty="0" err="1">
                <a:solidFill>
                  <a:prstClr val="white"/>
                </a:solidFill>
              </a:rPr>
              <a:t>Pe</a:t>
            </a:r>
            <a:r>
              <a:rPr lang="id-ID" sz="2000" b="1">
                <a:solidFill>
                  <a:prstClr val="white"/>
                </a:solidFill>
              </a:rPr>
              <a:t>ndidikan </a:t>
            </a:r>
            <a:r>
              <a:rPr lang="en-US" sz="2000" b="1">
                <a:solidFill>
                  <a:prstClr val="white"/>
                </a:solidFill>
              </a:rPr>
              <a:t>Tinggi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4095736" y="4914928"/>
            <a:ext cx="214314" cy="200020"/>
          </a:xfrm>
          <a:prstGeom prst="ellipse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white"/>
                </a:solidFill>
              </a:rPr>
              <a:t>1</a:t>
            </a:r>
            <a:endParaRPr lang="id-ID" sz="1400" b="1">
              <a:solidFill>
                <a:prstClr val="white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4667240" y="5286412"/>
            <a:ext cx="214314" cy="200020"/>
          </a:xfrm>
          <a:prstGeom prst="ellipse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white"/>
                </a:solidFill>
              </a:rPr>
              <a:t>2</a:t>
            </a:r>
            <a:endParaRPr lang="id-ID" sz="1400" b="1">
              <a:solidFill>
                <a:prstClr val="white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4095736" y="3786214"/>
            <a:ext cx="214314" cy="200020"/>
          </a:xfrm>
          <a:prstGeom prst="ellipse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white"/>
                </a:solidFill>
              </a:rPr>
              <a:t>3</a:t>
            </a:r>
            <a:endParaRPr lang="id-ID" sz="1400" b="1">
              <a:solidFill>
                <a:prstClr val="white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4095736" y="2714644"/>
            <a:ext cx="214314" cy="200020"/>
          </a:xfrm>
          <a:prstGeom prst="ellipse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white"/>
                </a:solidFill>
              </a:rPr>
              <a:t>4</a:t>
            </a:r>
            <a:endParaRPr lang="id-ID" sz="1400" b="1">
              <a:solidFill>
                <a:prstClr val="white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>
            <a:off x="7953388" y="4819656"/>
            <a:ext cx="214314" cy="200020"/>
          </a:xfrm>
          <a:prstGeom prst="ellipse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white"/>
                </a:solidFill>
              </a:rPr>
              <a:t>6</a:t>
            </a:r>
            <a:endParaRPr lang="id-ID" sz="1400" b="1">
              <a:solidFill>
                <a:prstClr val="white"/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8667768" y="3505200"/>
            <a:ext cx="214314" cy="200020"/>
          </a:xfrm>
          <a:prstGeom prst="ellipse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white"/>
                </a:solidFill>
              </a:rPr>
              <a:t>8</a:t>
            </a:r>
            <a:endParaRPr lang="id-ID" sz="1400" b="1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2738414" y="3129967"/>
            <a:ext cx="135730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>
                <a:solidFill>
                  <a:prstClr val="white"/>
                </a:solidFill>
              </a:rPr>
              <a:t>Kemdikbud</a:t>
            </a:r>
            <a:endParaRPr lang="id-ID" b="1">
              <a:solidFill>
                <a:prstClr val="white"/>
              </a:solidFill>
            </a:endParaRPr>
          </a:p>
          <a:p>
            <a:pPr algn="ctr">
              <a:defRPr/>
            </a:pPr>
            <a:endParaRPr lang="id-ID" sz="900" b="1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id-ID" sz="1600" b="1">
                <a:solidFill>
                  <a:prstClr val="white"/>
                </a:solidFill>
              </a:rPr>
              <a:t>Di</a:t>
            </a:r>
            <a:r>
              <a:rPr lang="en-US" sz="1600" b="1">
                <a:solidFill>
                  <a:prstClr val="white"/>
                </a:solidFill>
              </a:rPr>
              <a:t>tjen Dikti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72" name="Down Arrow 71"/>
          <p:cNvSpPr/>
          <p:nvPr/>
        </p:nvSpPr>
        <p:spPr>
          <a:xfrm>
            <a:off x="2952728" y="4343424"/>
            <a:ext cx="85725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3" name="Down Arrow 72"/>
          <p:cNvSpPr/>
          <p:nvPr/>
        </p:nvSpPr>
        <p:spPr>
          <a:xfrm>
            <a:off x="5167306" y="5143512"/>
            <a:ext cx="714380" cy="214314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4" name="Oval 73"/>
          <p:cNvSpPr/>
          <p:nvPr/>
        </p:nvSpPr>
        <p:spPr>
          <a:xfrm>
            <a:off x="6872286" y="5210180"/>
            <a:ext cx="214314" cy="200020"/>
          </a:xfrm>
          <a:prstGeom prst="ellipse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white"/>
                </a:solidFill>
              </a:rPr>
              <a:t>5</a:t>
            </a:r>
            <a:endParaRPr lang="id-ID" sz="1400" b="1">
              <a:solidFill>
                <a:prstClr val="white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924800" y="5117068"/>
            <a:ext cx="833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prstClr val="white"/>
                </a:solidFill>
              </a:rPr>
              <a:t>Luaran</a:t>
            </a:r>
            <a:endParaRPr lang="id-ID" b="1">
              <a:solidFill>
                <a:prstClr val="white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010401" y="5029200"/>
            <a:ext cx="955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7030A0"/>
                </a:solidFill>
              </a:rPr>
              <a:t>SPMI</a:t>
            </a:r>
            <a:endParaRPr lang="id-ID" sz="2800" b="1">
              <a:solidFill>
                <a:srgbClr val="7030A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9100344" y="5029200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7030A0"/>
                </a:solidFill>
              </a:rPr>
              <a:t>SPME</a:t>
            </a:r>
            <a:endParaRPr lang="id-ID" sz="2800" b="1">
              <a:solidFill>
                <a:srgbClr val="7030A0"/>
              </a:solidFill>
            </a:endParaRPr>
          </a:p>
        </p:txBody>
      </p:sp>
      <p:sp>
        <p:nvSpPr>
          <p:cNvPr id="78" name="Oval 77"/>
          <p:cNvSpPr/>
          <p:nvPr/>
        </p:nvSpPr>
        <p:spPr>
          <a:xfrm>
            <a:off x="8915400" y="5210180"/>
            <a:ext cx="214314" cy="200020"/>
          </a:xfrm>
          <a:prstGeom prst="ellipse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white"/>
                </a:solidFill>
              </a:rPr>
              <a:t>7</a:t>
            </a:r>
            <a:endParaRPr lang="id-ID" sz="1400" b="1">
              <a:solidFill>
                <a:prstClr val="white"/>
              </a:solidFill>
            </a:endParaRPr>
          </a:p>
        </p:txBody>
      </p:sp>
      <p:sp>
        <p:nvSpPr>
          <p:cNvPr id="79" name="Oval 78"/>
          <p:cNvSpPr/>
          <p:nvPr/>
        </p:nvSpPr>
        <p:spPr>
          <a:xfrm>
            <a:off x="8763000" y="3124200"/>
            <a:ext cx="214314" cy="200020"/>
          </a:xfrm>
          <a:prstGeom prst="ellipse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white"/>
                </a:solidFill>
              </a:rPr>
              <a:t>9</a:t>
            </a:r>
            <a:endParaRPr lang="id-ID" sz="1400" b="1">
              <a:solidFill>
                <a:prstClr val="white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29201" y="5331915"/>
            <a:ext cx="946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prstClr val="white"/>
                </a:solidFill>
              </a:rPr>
              <a:t>SN </a:t>
            </a:r>
            <a:r>
              <a:rPr lang="en-US" b="1" dirty="0" err="1">
                <a:solidFill>
                  <a:prstClr val="white"/>
                </a:solidFill>
              </a:rPr>
              <a:t>Dikti</a:t>
            </a:r>
            <a:endParaRPr lang="id-ID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25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130426"/>
            <a:ext cx="7772400" cy="1470025"/>
          </a:xfrm>
        </p:spPr>
        <p:txBody>
          <a:bodyPr anchor="ctr"/>
          <a:lstStyle/>
          <a:p>
            <a:endParaRPr lang="en-US" sz="44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endParaRPr lang="en-US" sz="3200"/>
          </a:p>
        </p:txBody>
      </p:sp>
      <p:pic>
        <p:nvPicPr>
          <p:cNvPr id="2052" name="Picture 4" descr="persepsi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3" y="0"/>
            <a:ext cx="5219700" cy="6870700"/>
          </a:xfrm>
          <a:prstGeom prst="rect">
            <a:avLst/>
          </a:prstGeom>
          <a:noFill/>
          <a:ln w="9525">
            <a:solidFill>
              <a:srgbClr val="000000"/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4435" y="2130426"/>
            <a:ext cx="19901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ADA BERAPA WAJAH DALAM GAMBAR INI?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0253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pic>
        <p:nvPicPr>
          <p:cNvPr id="6" name="Picture 5" descr="tutwu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48" y="76200"/>
            <a:ext cx="657252" cy="6572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590800" y="2057400"/>
            <a:ext cx="5688734" cy="288133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200401" y="2867028"/>
            <a:ext cx="2193223" cy="857256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solidFill>
                  <a:prstClr val="white"/>
                </a:solidFill>
                <a:cs typeface="Calibri" pitchFamily="34" charset="0"/>
              </a:rPr>
              <a:t>Sistem</a:t>
            </a:r>
            <a:r>
              <a:rPr lang="en-US" sz="1200" b="1" dirty="0">
                <a:solidFill>
                  <a:prstClr val="white"/>
                </a:solidFill>
                <a:cs typeface="Calibri" pitchFamily="34" charset="0"/>
              </a:rPr>
              <a:t> </a:t>
            </a:r>
            <a:r>
              <a:rPr lang="en-US" sz="1200" b="1" dirty="0" err="1">
                <a:solidFill>
                  <a:prstClr val="white"/>
                </a:solidFill>
                <a:cs typeface="Calibri" pitchFamily="34" charset="0"/>
              </a:rPr>
              <a:t>Penjaminan</a:t>
            </a:r>
            <a:r>
              <a:rPr lang="en-US" sz="1200" b="1" dirty="0">
                <a:solidFill>
                  <a:prstClr val="white"/>
                </a:solidFill>
                <a:cs typeface="Calibri" pitchFamily="34" charset="0"/>
              </a:rPr>
              <a:t> </a:t>
            </a:r>
            <a:r>
              <a:rPr lang="en-US" sz="1200" b="1" dirty="0" err="1">
                <a:solidFill>
                  <a:prstClr val="white"/>
                </a:solidFill>
                <a:cs typeface="Calibri" pitchFamily="34" charset="0"/>
              </a:rPr>
              <a:t>Mutu</a:t>
            </a:r>
            <a:r>
              <a:rPr lang="en-US" sz="1200" b="1" dirty="0">
                <a:solidFill>
                  <a:prstClr val="white"/>
                </a:solidFill>
                <a:cs typeface="Calibri" pitchFamily="34" charset="0"/>
              </a:rPr>
              <a:t> Internal</a:t>
            </a:r>
          </a:p>
          <a:p>
            <a:pPr algn="ctr"/>
            <a:r>
              <a:rPr lang="en-US" sz="1200" b="1" dirty="0">
                <a:solidFill>
                  <a:prstClr val="white"/>
                </a:solidFill>
                <a:cs typeface="Calibri" pitchFamily="34" charset="0"/>
              </a:rPr>
              <a:t>(SPMI)</a:t>
            </a:r>
            <a:endParaRPr lang="id-ID" sz="1200" b="1" dirty="0">
              <a:solidFill>
                <a:prstClr val="white"/>
              </a:solidFill>
              <a:cs typeface="Calibri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964863" y="4152912"/>
            <a:ext cx="3286148" cy="642942"/>
          </a:xfrm>
          <a:prstGeom prst="roundRect">
            <a:avLst/>
          </a:prstGeom>
          <a:solidFill>
            <a:srgbClr val="00206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solidFill>
                  <a:prstClr val="white"/>
                </a:solidFill>
                <a:cs typeface="Calibri" pitchFamily="34" charset="0"/>
              </a:rPr>
              <a:t>Pangkalan</a:t>
            </a:r>
            <a:r>
              <a:rPr lang="en-US" sz="1200" b="1" dirty="0">
                <a:solidFill>
                  <a:prstClr val="white"/>
                </a:solidFill>
                <a:cs typeface="Calibri" pitchFamily="34" charset="0"/>
              </a:rPr>
              <a:t> Data </a:t>
            </a:r>
            <a:r>
              <a:rPr lang="en-US" sz="1200" b="1" dirty="0" err="1">
                <a:solidFill>
                  <a:prstClr val="white"/>
                </a:solidFill>
                <a:cs typeface="Calibri" pitchFamily="34" charset="0"/>
              </a:rPr>
              <a:t>Pendidikan</a:t>
            </a:r>
            <a:r>
              <a:rPr lang="en-US" sz="1200" b="1" dirty="0">
                <a:solidFill>
                  <a:prstClr val="white"/>
                </a:solidFill>
                <a:cs typeface="Calibri" pitchFamily="34" charset="0"/>
              </a:rPr>
              <a:t> </a:t>
            </a:r>
            <a:r>
              <a:rPr lang="en-US" sz="1200" b="1" dirty="0" err="1">
                <a:solidFill>
                  <a:prstClr val="white"/>
                </a:solidFill>
                <a:cs typeface="Calibri" pitchFamily="34" charset="0"/>
              </a:rPr>
              <a:t>Tinggi</a:t>
            </a:r>
            <a:endParaRPr lang="en-US" sz="1200" b="1" dirty="0">
              <a:solidFill>
                <a:prstClr val="white"/>
              </a:solidFill>
              <a:cs typeface="Calibri" pitchFamily="34" charset="0"/>
            </a:endParaRPr>
          </a:p>
          <a:p>
            <a:pPr algn="ctr"/>
            <a:r>
              <a:rPr lang="en-US" sz="1200" b="1" dirty="0">
                <a:solidFill>
                  <a:prstClr val="white"/>
                </a:solidFill>
                <a:cs typeface="Calibri" pitchFamily="34" charset="0"/>
              </a:rPr>
              <a:t>(PD </a:t>
            </a:r>
            <a:r>
              <a:rPr lang="en-US" sz="1200" b="1" dirty="0" err="1">
                <a:solidFill>
                  <a:prstClr val="white"/>
                </a:solidFill>
                <a:cs typeface="Calibri" pitchFamily="34" charset="0"/>
              </a:rPr>
              <a:t>Dikti</a:t>
            </a:r>
            <a:r>
              <a:rPr lang="en-US" sz="1200" b="1" dirty="0">
                <a:solidFill>
                  <a:prstClr val="white"/>
                </a:solidFill>
                <a:cs typeface="Calibri" pitchFamily="34" charset="0"/>
              </a:rPr>
              <a:t>)</a:t>
            </a:r>
            <a:endParaRPr lang="id-ID" sz="1200" b="1" dirty="0">
              <a:solidFill>
                <a:prstClr val="white"/>
              </a:solidFill>
              <a:cs typeface="Calibri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822251" y="2867028"/>
            <a:ext cx="2146519" cy="857256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prstClr val="white"/>
                </a:solidFill>
                <a:cs typeface="Calibri" pitchFamily="34" charset="0"/>
              </a:rPr>
              <a:t>Sistem Penjaminan Mutu Eksternal</a:t>
            </a:r>
          </a:p>
          <a:p>
            <a:pPr algn="ctr"/>
            <a:r>
              <a:rPr lang="en-US" sz="1200" b="1">
                <a:solidFill>
                  <a:prstClr val="white"/>
                </a:solidFill>
                <a:cs typeface="Calibri" pitchFamily="34" charset="0"/>
              </a:rPr>
              <a:t>(SPME)</a:t>
            </a:r>
            <a:endParaRPr lang="id-ID" sz="1200" b="1">
              <a:solidFill>
                <a:prstClr val="white"/>
              </a:solidFill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8852" y="2190157"/>
            <a:ext cx="3413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solidFill>
                  <a:srgbClr val="002060"/>
                </a:solidFill>
                <a:cs typeface="Calibri" pitchFamily="34" charset="0"/>
              </a:rPr>
              <a:t>Sistem</a:t>
            </a:r>
            <a:r>
              <a:rPr lang="en-US" sz="14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en-US" sz="1400" b="1" dirty="0" err="1">
                <a:solidFill>
                  <a:srgbClr val="002060"/>
                </a:solidFill>
                <a:cs typeface="Calibri" pitchFamily="34" charset="0"/>
              </a:rPr>
              <a:t>Penjaminan</a:t>
            </a:r>
            <a:r>
              <a:rPr lang="en-US" sz="14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en-US" sz="1400" b="1" dirty="0" err="1">
                <a:solidFill>
                  <a:srgbClr val="002060"/>
                </a:solidFill>
                <a:cs typeface="Calibri" pitchFamily="34" charset="0"/>
              </a:rPr>
              <a:t>Mutu</a:t>
            </a:r>
            <a:r>
              <a:rPr lang="en-US" sz="14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en-US" sz="1400" b="1" dirty="0" err="1">
                <a:solidFill>
                  <a:srgbClr val="002060"/>
                </a:solidFill>
                <a:cs typeface="Calibri" pitchFamily="34" charset="0"/>
              </a:rPr>
              <a:t>Pendidikan</a:t>
            </a:r>
            <a:r>
              <a:rPr lang="en-US" sz="14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en-US" sz="1400" b="1" dirty="0" err="1">
                <a:solidFill>
                  <a:srgbClr val="002060"/>
                </a:solidFill>
                <a:cs typeface="Calibri" pitchFamily="34" charset="0"/>
              </a:rPr>
              <a:t>Tinggi</a:t>
            </a:r>
            <a:endParaRPr lang="id-ID" sz="1400" b="1" dirty="0">
              <a:solidFill>
                <a:srgbClr val="002060"/>
              </a:solidFill>
              <a:cs typeface="Calibri" pitchFamily="34" charset="0"/>
            </a:endParaRPr>
          </a:p>
        </p:txBody>
      </p:sp>
      <p:sp>
        <p:nvSpPr>
          <p:cNvPr id="16" name="Up Arrow 15"/>
          <p:cNvSpPr/>
          <p:nvPr/>
        </p:nvSpPr>
        <p:spPr>
          <a:xfrm>
            <a:off x="3989985" y="3795722"/>
            <a:ext cx="714380" cy="285752"/>
          </a:xfrm>
          <a:prstGeom prst="upArrow">
            <a:avLst/>
          </a:prstGeom>
          <a:solidFill>
            <a:schemeClr val="accent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7" name="Up Arrow 16"/>
          <p:cNvSpPr/>
          <p:nvPr/>
        </p:nvSpPr>
        <p:spPr>
          <a:xfrm>
            <a:off x="5847373" y="3795722"/>
            <a:ext cx="714380" cy="285752"/>
          </a:xfrm>
          <a:prstGeom prst="upArrow">
            <a:avLst/>
          </a:prstGeom>
          <a:solidFill>
            <a:schemeClr val="accent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8" name="Up Arrow 17"/>
          <p:cNvSpPr/>
          <p:nvPr/>
        </p:nvSpPr>
        <p:spPr>
          <a:xfrm rot="5400000">
            <a:off x="5250747" y="3152780"/>
            <a:ext cx="714380" cy="285752"/>
          </a:xfrm>
          <a:prstGeom prst="upArrow">
            <a:avLst/>
          </a:prstGeom>
          <a:solidFill>
            <a:schemeClr val="accent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9" name="Up Arrow 18"/>
          <p:cNvSpPr/>
          <p:nvPr/>
        </p:nvSpPr>
        <p:spPr>
          <a:xfrm rot="5400000">
            <a:off x="8209170" y="3535606"/>
            <a:ext cx="714380" cy="285752"/>
          </a:xfrm>
          <a:prstGeom prst="upArrow">
            <a:avLst/>
          </a:prstGeom>
          <a:solidFill>
            <a:schemeClr val="accent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8853186" y="2892664"/>
            <a:ext cx="1357322" cy="1571636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Arial Rounded MT Bold" pitchFamily="34" charset="0"/>
                <a:cs typeface="Calibri" pitchFamily="34" charset="0"/>
              </a:rPr>
              <a:t>M</a:t>
            </a:r>
          </a:p>
          <a:p>
            <a:pPr algn="ctr"/>
            <a:r>
              <a:rPr lang="en-US" sz="1200" b="1" dirty="0">
                <a:solidFill>
                  <a:prstClr val="white"/>
                </a:solidFill>
                <a:latin typeface="Arial Rounded MT Bold" pitchFamily="34" charset="0"/>
                <a:cs typeface="Calibri" pitchFamily="34" charset="0"/>
              </a:rPr>
              <a:t>MUTU</a:t>
            </a:r>
            <a:endParaRPr lang="id-ID" sz="1200" b="1" dirty="0">
              <a:solidFill>
                <a:prstClr val="white"/>
              </a:solidFill>
              <a:latin typeface="Arial Rounded MT Bold" pitchFamily="34" charset="0"/>
              <a:cs typeface="Calibri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650639" y="2724153"/>
            <a:ext cx="1218212" cy="276999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Standar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Dikti</a:t>
            </a:r>
            <a:endParaRPr lang="en-US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494908" y="2721001"/>
            <a:ext cx="1083498" cy="276999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Standar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Dikti</a:t>
            </a:r>
            <a:endParaRPr lang="en-US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200401" y="4090228"/>
            <a:ext cx="1075337" cy="276999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Standar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Dikti</a:t>
            </a:r>
            <a:endParaRPr lang="en-US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853186" y="2817616"/>
            <a:ext cx="1327748" cy="276999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Standar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Dikti</a:t>
            </a:r>
            <a:endParaRPr lang="en-US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Up Arrow 24"/>
          <p:cNvSpPr/>
          <p:nvPr/>
        </p:nvSpPr>
        <p:spPr>
          <a:xfrm rot="10800000">
            <a:off x="4632928" y="3795722"/>
            <a:ext cx="714380" cy="285752"/>
          </a:xfrm>
          <a:prstGeom prst="upArrow">
            <a:avLst/>
          </a:prstGeom>
          <a:solidFill>
            <a:schemeClr val="accent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26" name="Up Arrow 25"/>
          <p:cNvSpPr/>
          <p:nvPr/>
        </p:nvSpPr>
        <p:spPr>
          <a:xfrm rot="10628891">
            <a:off x="6496982" y="3813317"/>
            <a:ext cx="714380" cy="285752"/>
          </a:xfrm>
          <a:prstGeom prst="upArrow">
            <a:avLst/>
          </a:prstGeom>
          <a:solidFill>
            <a:schemeClr val="accent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905000" y="1143000"/>
            <a:ext cx="8382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HUBUNGAN SPMI DENGAN SPME</a:t>
            </a:r>
          </a:p>
        </p:txBody>
      </p:sp>
    </p:spTree>
    <p:extLst>
      <p:ext uri="{BB962C8B-B14F-4D97-AF65-F5344CB8AC3E}">
        <p14:creationId xmlns:p14="http://schemas.microsoft.com/office/powerpoint/2010/main" val="20780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Table 54"/>
          <p:cNvGraphicFramePr>
            <a:graphicFrameLocks noGrp="1"/>
          </p:cNvGraphicFramePr>
          <p:nvPr>
            <p:extLst/>
          </p:nvPr>
        </p:nvGraphicFramePr>
        <p:xfrm>
          <a:off x="1828800" y="924560"/>
          <a:ext cx="8610600" cy="555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7010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UNIT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US" dirty="0" smtClean="0"/>
                        <a:t>TUGAS DAN WEWENANG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Ditjen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Dikti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lphaL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mengoordinasikan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perencanaan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pelaksanaan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pengendalian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dan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SPMI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SPME;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lphaL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menyusun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mengembangkan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pedoman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SPMI;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lphaL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melakukan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pembimbingan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pendampingan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dan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supervisi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terhadap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dalam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SPMI</a:t>
                      </a:r>
                      <a:r>
                        <a:rPr lang="id-ID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;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lphaL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membentuk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sistem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mengelola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PD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Dikti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pada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tingkat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nasional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BPSDMPK DAN PMP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memetakan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pelaksanaan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SPMI di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berdasarkan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data dan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informasi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dalam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PD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Dikti</a:t>
                      </a:r>
                      <a:r>
                        <a:rPr lang="id-ID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;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mengembangkan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mengelola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sistem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informasi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hasil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pemetaan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mutu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id-ID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;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menyusun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laporan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rekomendasi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kepada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Menteri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pelaksanaan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SPMI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berdasarkan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pemetaan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sebagaimana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dimaksud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pada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huruf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a.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Perguruan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baseline="0" dirty="0" err="1" smtClean="0"/>
                        <a:t>Tinggi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merencanakan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melaksanakan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mengendalikan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dan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mengembangkan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SPMI;</a:t>
                      </a:r>
                      <a:endParaRPr lang="en-US" sz="1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menyusun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dokumen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SPMI yang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terdiri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atas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:</a:t>
                      </a:r>
                      <a:endParaRPr lang="en-US" sz="1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85800" marR="0" lvl="1" indent="-2286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dokumen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kebijakan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SPMI;</a:t>
                      </a:r>
                      <a:endParaRPr lang="en-US" sz="1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85800" marR="0" lvl="1" indent="-2286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dokumen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manual SPMI;</a:t>
                      </a:r>
                      <a:endParaRPr lang="en-US" sz="1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85800" marR="0" lvl="1" indent="-2286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dokumen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standar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dalam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SPMI;</a:t>
                      </a:r>
                      <a:endParaRPr lang="en-US" sz="1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85800" marR="0" lvl="1" indent="-2286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dokumen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formulir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digunakan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dalam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SPMI; </a:t>
                      </a:r>
                      <a:endParaRPr lang="en-US" sz="1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membentuk unit penjaminan mutu ata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 </a:t>
                      </a:r>
                      <a:r>
                        <a:rPr lang="id-ID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mengintegrasikan 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SPMI </a:t>
                      </a:r>
                      <a:r>
                        <a:rPr lang="id-ID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pada manajemen perguruan tinggi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;</a:t>
                      </a:r>
                      <a:r>
                        <a:rPr lang="id-ID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en-US" sz="1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membentuk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dan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mengelola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4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PD Dikti</a:t>
                      </a:r>
                      <a:r>
                        <a:rPr lang="id-ID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pada 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tingkat</a:t>
                      </a:r>
                      <a:r>
                        <a:rPr lang="id-ID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pe</a:t>
                      </a:r>
                      <a:r>
                        <a:rPr lang="en-US" sz="1400" dirty="0" err="1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rguru</a:t>
                      </a:r>
                      <a:r>
                        <a:rPr lang="id-ID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 tinggi</a:t>
                      </a:r>
                      <a:r>
                        <a:rPr lang="en-US" sz="1400" dirty="0" smtClean="0">
                          <a:effectLst/>
                          <a:latin typeface="Bookman Old Style" panose="0205060405050502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pic>
        <p:nvPicPr>
          <p:cNvPr id="8" name="Picture 7" descr="tutwu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48" y="76200"/>
            <a:ext cx="657252" cy="65725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94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pic>
        <p:nvPicPr>
          <p:cNvPr id="7" name="Picture 6" descr="tutwu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48" y="76200"/>
            <a:ext cx="657252" cy="65725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905000" y="1267599"/>
            <a:ext cx="8382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KETENTUAN PERALIHAN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81200" y="1800999"/>
            <a:ext cx="8229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>
                <a:solidFill>
                  <a:prstClr val="black"/>
                </a:solidFill>
              </a:rPr>
              <a:t>Selama data dan informasi yang dibutuhkan untuk penjaminan mutu pendidikan tinggi belum sepenuhnya dapat disediakan oleh Pangkalan Data Pendidikan Tinggi, </a:t>
            </a:r>
            <a:r>
              <a:rPr lang="en-US" dirty="0" err="1">
                <a:solidFill>
                  <a:prstClr val="black"/>
                </a:solidFill>
              </a:rPr>
              <a:t>Kementerian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dan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masyarakat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id-ID" dirty="0">
                <a:solidFill>
                  <a:prstClr val="black"/>
                </a:solidFill>
              </a:rPr>
              <a:t>dapat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menggunakan</a:t>
            </a:r>
            <a:r>
              <a:rPr lang="en-US" dirty="0">
                <a:solidFill>
                  <a:prstClr val="black"/>
                </a:solidFill>
              </a:rPr>
              <a:t> data </a:t>
            </a:r>
            <a:r>
              <a:rPr lang="en-US" dirty="0" err="1">
                <a:solidFill>
                  <a:prstClr val="black"/>
                </a:solidFill>
              </a:rPr>
              <a:t>dan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id-ID" dirty="0">
                <a:solidFill>
                  <a:prstClr val="black"/>
                </a:solidFill>
              </a:rPr>
              <a:t>informasi </a:t>
            </a:r>
            <a:r>
              <a:rPr lang="en-US" dirty="0" err="1">
                <a:solidFill>
                  <a:prstClr val="black"/>
                </a:solidFill>
              </a:rPr>
              <a:t>sumber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id-ID" dirty="0">
                <a:solidFill>
                  <a:prstClr val="black"/>
                </a:solidFill>
              </a:rPr>
              <a:t>lain </a:t>
            </a:r>
            <a:r>
              <a:rPr lang="en-US" dirty="0">
                <a:solidFill>
                  <a:prstClr val="black"/>
                </a:solidFill>
              </a:rPr>
              <a:t>yang </a:t>
            </a:r>
            <a:r>
              <a:rPr lang="en-US" dirty="0" err="1">
                <a:solidFill>
                  <a:prstClr val="black"/>
                </a:solidFill>
              </a:rPr>
              <a:t>sah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dan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tidak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bertentangan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dengan</a:t>
            </a:r>
            <a:r>
              <a:rPr lang="en-US" dirty="0">
                <a:solidFill>
                  <a:prstClr val="black"/>
                </a:solidFill>
              </a:rPr>
              <a:t> data </a:t>
            </a:r>
            <a:r>
              <a:rPr lang="en-US" dirty="0" err="1">
                <a:solidFill>
                  <a:prstClr val="black"/>
                </a:solidFill>
              </a:rPr>
              <a:t>dan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informasi</a:t>
            </a:r>
            <a:r>
              <a:rPr lang="en-US" dirty="0">
                <a:solidFill>
                  <a:prstClr val="black"/>
                </a:solidFill>
              </a:rPr>
              <a:t> yang </a:t>
            </a:r>
            <a:r>
              <a:rPr lang="en-US" dirty="0" err="1">
                <a:solidFill>
                  <a:prstClr val="black"/>
                </a:solidFill>
              </a:rPr>
              <a:t>tersedia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pada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Pangkalan</a:t>
            </a:r>
            <a:r>
              <a:rPr lang="en-US" dirty="0">
                <a:solidFill>
                  <a:prstClr val="black"/>
                </a:solidFill>
              </a:rPr>
              <a:t> Data </a:t>
            </a:r>
            <a:r>
              <a:rPr lang="en-US" dirty="0" err="1">
                <a:solidFill>
                  <a:prstClr val="black"/>
                </a:solidFill>
              </a:rPr>
              <a:t>Pendidikan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Tinggi</a:t>
            </a:r>
            <a:r>
              <a:rPr lang="en-US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905000" y="3600271"/>
            <a:ext cx="8382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KETENTUAN PENUTUP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1200" y="4133672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prstClr val="black"/>
                </a:solidFill>
              </a:rPr>
              <a:t>Pada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saat</a:t>
            </a:r>
            <a:r>
              <a:rPr lang="id-ID" dirty="0">
                <a:solidFill>
                  <a:prstClr val="black"/>
                </a:solidFill>
              </a:rPr>
              <a:t> Peraturan Menteri ini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berlaku</a:t>
            </a:r>
            <a:r>
              <a:rPr lang="en-US" dirty="0">
                <a:solidFill>
                  <a:prstClr val="black"/>
                </a:solidFill>
              </a:rPr>
              <a:t>, </a:t>
            </a:r>
            <a:r>
              <a:rPr lang="en-US" dirty="0" err="1">
                <a:solidFill>
                  <a:prstClr val="black"/>
                </a:solidFill>
              </a:rPr>
              <a:t>Peraturan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Menteri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Pendidikan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Nasional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Nomor</a:t>
            </a:r>
            <a:r>
              <a:rPr lang="en-US" dirty="0">
                <a:solidFill>
                  <a:prstClr val="black"/>
                </a:solidFill>
              </a:rPr>
              <a:t> 63 </a:t>
            </a:r>
            <a:r>
              <a:rPr lang="en-US" dirty="0" err="1">
                <a:solidFill>
                  <a:prstClr val="black"/>
                </a:solidFill>
              </a:rPr>
              <a:t>Tahun</a:t>
            </a:r>
            <a:r>
              <a:rPr lang="en-US" dirty="0">
                <a:solidFill>
                  <a:prstClr val="black"/>
                </a:solidFill>
              </a:rPr>
              <a:t> 2009, </a:t>
            </a:r>
            <a:r>
              <a:rPr lang="en-US" dirty="0" err="1">
                <a:solidFill>
                  <a:prstClr val="black"/>
                </a:solidFill>
              </a:rPr>
              <a:t>tentang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Sistem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Penjaminan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Mutu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Pendidikan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sepanjang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mengatur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mengenai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id-ID" dirty="0">
                <a:solidFill>
                  <a:prstClr val="black"/>
                </a:solidFill>
              </a:rPr>
              <a:t>penjaminan mutu pendidikan tinggi </a:t>
            </a:r>
            <a:r>
              <a:rPr lang="en-US" dirty="0" err="1">
                <a:solidFill>
                  <a:prstClr val="black"/>
                </a:solidFill>
              </a:rPr>
              <a:t>dicabut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dan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fi-FI" dirty="0">
                <a:solidFill>
                  <a:prstClr val="black"/>
                </a:solidFill>
              </a:rPr>
              <a:t>dinyatakan tidak berlaku</a:t>
            </a:r>
            <a:r>
              <a:rPr lang="en-US" dirty="0" err="1">
                <a:solidFill>
                  <a:prstClr val="black"/>
                </a:solidFill>
              </a:rPr>
              <a:t>i</a:t>
            </a:r>
            <a:r>
              <a:rPr lang="en-US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81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276600" y="1600200"/>
            <a:ext cx="5791200" cy="914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2400" b="1" dirty="0">
                <a:solidFill>
                  <a:prstClr val="white"/>
                </a:solidFill>
              </a:rPr>
              <a:t>SISTEMATIKA PERMENDIKBUD AKREDITASI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00200" y="3733800"/>
            <a:ext cx="14097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KETENTUAN UMUM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048000" y="3733800"/>
            <a:ext cx="12954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KEBIJAKAN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19600" y="3733800"/>
            <a:ext cx="12192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KELEMBA-GAAN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715000" y="3733800"/>
            <a:ext cx="11430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MEKANISME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934200" y="3733800"/>
            <a:ext cx="12954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PENGAWASAN</a:t>
            </a:r>
          </a:p>
        </p:txBody>
      </p:sp>
      <p:cxnSp>
        <p:nvCxnSpPr>
          <p:cNvPr id="13" name="Elbow Connector 12"/>
          <p:cNvCxnSpPr>
            <a:stCxn id="5" idx="2"/>
            <a:endCxn id="6" idx="0"/>
          </p:cNvCxnSpPr>
          <p:nvPr/>
        </p:nvCxnSpPr>
        <p:spPr>
          <a:xfrm rot="5400000">
            <a:off x="3629025" y="1190625"/>
            <a:ext cx="1219200" cy="386715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5" idx="2"/>
            <a:endCxn id="7" idx="0"/>
          </p:cNvCxnSpPr>
          <p:nvPr/>
        </p:nvCxnSpPr>
        <p:spPr>
          <a:xfrm rot="5400000">
            <a:off x="4324350" y="1885950"/>
            <a:ext cx="1219200" cy="24765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5" idx="2"/>
            <a:endCxn id="8" idx="0"/>
          </p:cNvCxnSpPr>
          <p:nvPr/>
        </p:nvCxnSpPr>
        <p:spPr>
          <a:xfrm rot="5400000">
            <a:off x="4991100" y="2552700"/>
            <a:ext cx="1219200" cy="11430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5" idx="2"/>
            <a:endCxn id="9" idx="0"/>
          </p:cNvCxnSpPr>
          <p:nvPr/>
        </p:nvCxnSpPr>
        <p:spPr>
          <a:xfrm rot="16200000" flipH="1">
            <a:off x="5619750" y="3067050"/>
            <a:ext cx="1219200" cy="1143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5" idx="2"/>
            <a:endCxn id="11" idx="0"/>
          </p:cNvCxnSpPr>
          <p:nvPr/>
        </p:nvCxnSpPr>
        <p:spPr>
          <a:xfrm rot="16200000" flipH="1">
            <a:off x="6267450" y="2419350"/>
            <a:ext cx="1219200" cy="1409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pic>
        <p:nvPicPr>
          <p:cNvPr id="24" name="Picture 23" descr="tutwu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48" y="76200"/>
            <a:ext cx="657252" cy="657252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305800" y="3733800"/>
            <a:ext cx="10287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PERALIHAN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372600" y="3733800"/>
            <a:ext cx="10287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PENU-TUP</a:t>
            </a:r>
          </a:p>
        </p:txBody>
      </p:sp>
      <p:cxnSp>
        <p:nvCxnSpPr>
          <p:cNvPr id="32" name="Elbow Connector 31"/>
          <p:cNvCxnSpPr>
            <a:stCxn id="5" idx="2"/>
            <a:endCxn id="27" idx="0"/>
          </p:cNvCxnSpPr>
          <p:nvPr/>
        </p:nvCxnSpPr>
        <p:spPr>
          <a:xfrm rot="16200000" flipH="1">
            <a:off x="6886575" y="1800225"/>
            <a:ext cx="1219200" cy="264795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5" idx="2"/>
            <a:endCxn id="30" idx="0"/>
          </p:cNvCxnSpPr>
          <p:nvPr/>
        </p:nvCxnSpPr>
        <p:spPr>
          <a:xfrm rot="16200000" flipH="1">
            <a:off x="7419975" y="1266825"/>
            <a:ext cx="1219200" cy="371475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64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828800" y="3238500"/>
            <a:ext cx="9144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b="1" dirty="0">
                <a:solidFill>
                  <a:prstClr val="white"/>
                </a:solidFill>
              </a:rPr>
              <a:t>AKREDITASI</a:t>
            </a:r>
          </a:p>
        </p:txBody>
      </p:sp>
      <p:sp>
        <p:nvSpPr>
          <p:cNvPr id="6" name="Rectangle 5"/>
          <p:cNvSpPr/>
          <p:nvPr/>
        </p:nvSpPr>
        <p:spPr>
          <a:xfrm>
            <a:off x="3581400" y="1079500"/>
            <a:ext cx="1524000" cy="533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b="1" dirty="0">
                <a:solidFill>
                  <a:prstClr val="white"/>
                </a:solidFill>
              </a:rPr>
              <a:t>DEFINISI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105400" y="965200"/>
            <a:ext cx="5257800" cy="825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en-US" dirty="0">
                <a:solidFill>
                  <a:prstClr val="white"/>
                </a:solidFill>
              </a:rPr>
              <a:t>K</a:t>
            </a:r>
            <a:r>
              <a:rPr lang="id-ID" dirty="0">
                <a:solidFill>
                  <a:prstClr val="white"/>
                </a:solidFill>
              </a:rPr>
              <a:t>egiatan </a:t>
            </a:r>
            <a:r>
              <a:rPr lang="en-US" dirty="0" err="1">
                <a:solidFill>
                  <a:prstClr val="white"/>
                </a:solidFill>
              </a:rPr>
              <a:t>penilaian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untuk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menentukan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kelayakan</a:t>
            </a:r>
            <a:r>
              <a:rPr lang="en-US" dirty="0">
                <a:solidFill>
                  <a:prstClr val="white"/>
                </a:solidFill>
              </a:rPr>
              <a:t> program </a:t>
            </a:r>
            <a:r>
              <a:rPr lang="en-US" dirty="0" err="1">
                <a:solidFill>
                  <a:prstClr val="white"/>
                </a:solidFill>
              </a:rPr>
              <a:t>studi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dan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perguruan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tinggi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1400" y="2146300"/>
            <a:ext cx="1524000" cy="533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b="1" dirty="0">
                <a:solidFill>
                  <a:prstClr val="white"/>
                </a:solidFill>
              </a:rPr>
              <a:t>TUJUAN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105400" y="1841500"/>
            <a:ext cx="52578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defTabSz="457200">
              <a:buFont typeface="+mj-lt"/>
              <a:buAutoNum type="alphaLcPeriod"/>
            </a:pPr>
            <a:r>
              <a:rPr lang="en-US" dirty="0" err="1">
                <a:solidFill>
                  <a:prstClr val="white"/>
                </a:solidFill>
              </a:rPr>
              <a:t>Menentukan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kelayakan</a:t>
            </a:r>
            <a:r>
              <a:rPr lang="en-US" dirty="0">
                <a:solidFill>
                  <a:prstClr val="white"/>
                </a:solidFill>
              </a:rPr>
              <a:t> Prodi </a:t>
            </a:r>
            <a:r>
              <a:rPr lang="en-US" dirty="0" err="1">
                <a:solidFill>
                  <a:prstClr val="white"/>
                </a:solidFill>
              </a:rPr>
              <a:t>dan</a:t>
            </a:r>
            <a:r>
              <a:rPr lang="en-US" dirty="0">
                <a:solidFill>
                  <a:prstClr val="white"/>
                </a:solidFill>
              </a:rPr>
              <a:t> PT </a:t>
            </a:r>
            <a:r>
              <a:rPr lang="en-US" dirty="0" err="1">
                <a:solidFill>
                  <a:prstClr val="white"/>
                </a:solidFill>
              </a:rPr>
              <a:t>berdasarkan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interaksi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antarstandar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dalam</a:t>
            </a:r>
            <a:r>
              <a:rPr lang="en-US" dirty="0">
                <a:solidFill>
                  <a:prstClr val="white"/>
                </a:solidFill>
              </a:rPr>
              <a:t> SN </a:t>
            </a:r>
            <a:r>
              <a:rPr lang="en-US" dirty="0" err="1">
                <a:solidFill>
                  <a:prstClr val="white"/>
                </a:solidFill>
              </a:rPr>
              <a:t>Dikti</a:t>
            </a:r>
            <a:endParaRPr lang="en-US" dirty="0">
              <a:solidFill>
                <a:prstClr val="white"/>
              </a:solidFill>
            </a:endParaRPr>
          </a:p>
          <a:p>
            <a:pPr marL="342900" indent="-342900" defTabSz="457200">
              <a:buFont typeface="+mj-lt"/>
              <a:buAutoNum type="alphaLcPeriod"/>
            </a:pPr>
            <a:r>
              <a:rPr lang="en-US" dirty="0" err="1">
                <a:solidFill>
                  <a:prstClr val="white"/>
                </a:solidFill>
              </a:rPr>
              <a:t>Menjamin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mutu</a:t>
            </a:r>
            <a:r>
              <a:rPr lang="en-US" dirty="0">
                <a:solidFill>
                  <a:prstClr val="white"/>
                </a:solidFill>
              </a:rPr>
              <a:t> Prodi </a:t>
            </a:r>
            <a:r>
              <a:rPr lang="en-US" dirty="0" err="1">
                <a:solidFill>
                  <a:prstClr val="white"/>
                </a:solidFill>
              </a:rPr>
              <a:t>dan</a:t>
            </a:r>
            <a:r>
              <a:rPr lang="en-US" dirty="0">
                <a:solidFill>
                  <a:prstClr val="white"/>
                </a:solidFill>
              </a:rPr>
              <a:t> PT </a:t>
            </a:r>
            <a:r>
              <a:rPr lang="en-US" dirty="0" err="1">
                <a:solidFill>
                  <a:prstClr val="white"/>
                </a:solidFill>
              </a:rPr>
              <a:t>baik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akademik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maupun</a:t>
            </a:r>
            <a:r>
              <a:rPr lang="en-US" dirty="0">
                <a:solidFill>
                  <a:prstClr val="white"/>
                </a:solidFill>
              </a:rPr>
              <a:t> non </a:t>
            </a:r>
            <a:r>
              <a:rPr lang="en-US" dirty="0" err="1">
                <a:solidFill>
                  <a:prstClr val="white"/>
                </a:solidFill>
              </a:rPr>
              <a:t>akademik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81400" y="3124200"/>
            <a:ext cx="1524000" cy="533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b="1" dirty="0">
                <a:solidFill>
                  <a:prstClr val="white"/>
                </a:solidFill>
              </a:rPr>
              <a:t>PRINSIP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105400" y="3048000"/>
            <a:ext cx="5257800" cy="7493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en-US" dirty="0" err="1">
                <a:solidFill>
                  <a:prstClr val="white"/>
                </a:solidFill>
              </a:rPr>
              <a:t>Independen</a:t>
            </a:r>
            <a:r>
              <a:rPr lang="en-US" dirty="0">
                <a:solidFill>
                  <a:prstClr val="white"/>
                </a:solidFill>
              </a:rPr>
              <a:t>, </a:t>
            </a:r>
            <a:r>
              <a:rPr lang="en-US" dirty="0" err="1">
                <a:solidFill>
                  <a:prstClr val="white"/>
                </a:solidFill>
              </a:rPr>
              <a:t>Akurat</a:t>
            </a:r>
            <a:r>
              <a:rPr lang="en-US" dirty="0">
                <a:solidFill>
                  <a:prstClr val="white"/>
                </a:solidFill>
              </a:rPr>
              <a:t>, </a:t>
            </a:r>
            <a:r>
              <a:rPr lang="en-US" dirty="0" err="1">
                <a:solidFill>
                  <a:prstClr val="white"/>
                </a:solidFill>
              </a:rPr>
              <a:t>Obyektif</a:t>
            </a:r>
            <a:r>
              <a:rPr lang="en-US" dirty="0">
                <a:solidFill>
                  <a:prstClr val="white"/>
                </a:solidFill>
              </a:rPr>
              <a:t>, </a:t>
            </a:r>
            <a:r>
              <a:rPr lang="en-US" dirty="0" err="1">
                <a:solidFill>
                  <a:prstClr val="white"/>
                </a:solidFill>
              </a:rPr>
              <a:t>Transparan</a:t>
            </a:r>
            <a:r>
              <a:rPr lang="en-US" dirty="0">
                <a:solidFill>
                  <a:prstClr val="white"/>
                </a:solidFill>
              </a:rPr>
              <a:t>, </a:t>
            </a:r>
            <a:r>
              <a:rPr lang="en-US" dirty="0" err="1">
                <a:solidFill>
                  <a:prstClr val="white"/>
                </a:solidFill>
              </a:rPr>
              <a:t>dan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Akuntabel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pic>
        <p:nvPicPr>
          <p:cNvPr id="14" name="Picture 13" descr="tutwur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0748" y="76200"/>
            <a:ext cx="657252" cy="65725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cxnSp>
        <p:nvCxnSpPr>
          <p:cNvPr id="20" name="Elbow Connector 19"/>
          <p:cNvCxnSpPr>
            <a:stCxn id="4" idx="3"/>
            <a:endCxn id="6" idx="1"/>
          </p:cNvCxnSpPr>
          <p:nvPr/>
        </p:nvCxnSpPr>
        <p:spPr>
          <a:xfrm flipV="1">
            <a:off x="2743200" y="1346200"/>
            <a:ext cx="838200" cy="2425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4" idx="3"/>
            <a:endCxn id="8" idx="1"/>
          </p:cNvCxnSpPr>
          <p:nvPr/>
        </p:nvCxnSpPr>
        <p:spPr>
          <a:xfrm flipV="1">
            <a:off x="2743200" y="2413000"/>
            <a:ext cx="838200" cy="13589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4" idx="3"/>
            <a:endCxn id="10" idx="1"/>
          </p:cNvCxnSpPr>
          <p:nvPr/>
        </p:nvCxnSpPr>
        <p:spPr>
          <a:xfrm flipV="1">
            <a:off x="2743200" y="3390900"/>
            <a:ext cx="838200" cy="3810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3581400" y="3937000"/>
            <a:ext cx="1524000" cy="533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b="1" dirty="0">
                <a:solidFill>
                  <a:prstClr val="white"/>
                </a:solidFill>
              </a:rPr>
              <a:t>DASAR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105400" y="3860800"/>
            <a:ext cx="52578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en-US" dirty="0" err="1">
                <a:solidFill>
                  <a:prstClr val="white"/>
                </a:solidFill>
              </a:rPr>
              <a:t>Standar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Nasional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Pendidikan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Tinggi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3" name="Elbow Connector 2"/>
          <p:cNvCxnSpPr>
            <a:stCxn id="4" idx="3"/>
            <a:endCxn id="21" idx="1"/>
          </p:cNvCxnSpPr>
          <p:nvPr/>
        </p:nvCxnSpPr>
        <p:spPr>
          <a:xfrm>
            <a:off x="2743200" y="3771900"/>
            <a:ext cx="838200" cy="4318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606800" y="4711700"/>
            <a:ext cx="1524000" cy="533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400" b="1" dirty="0">
                <a:solidFill>
                  <a:prstClr val="white"/>
                </a:solidFill>
              </a:rPr>
              <a:t>SUMBER DATA/INFORMASI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130800" y="4622800"/>
            <a:ext cx="5257800" cy="723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en-US" dirty="0" err="1">
                <a:solidFill>
                  <a:prstClr val="white"/>
                </a:solidFill>
              </a:rPr>
              <a:t>Pangkalan</a:t>
            </a:r>
            <a:r>
              <a:rPr lang="en-US" dirty="0">
                <a:solidFill>
                  <a:prstClr val="white"/>
                </a:solidFill>
              </a:rPr>
              <a:t> Data </a:t>
            </a:r>
            <a:r>
              <a:rPr lang="en-US" dirty="0" err="1">
                <a:solidFill>
                  <a:prstClr val="white"/>
                </a:solidFill>
              </a:rPr>
              <a:t>Pendidikan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Tinggi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619500" y="5499100"/>
            <a:ext cx="1524000" cy="533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b="1" dirty="0">
                <a:solidFill>
                  <a:prstClr val="white"/>
                </a:solidFill>
              </a:rPr>
              <a:t>LUARAN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143500" y="5410200"/>
            <a:ext cx="5257800" cy="723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en-US" dirty="0">
                <a:solidFill>
                  <a:prstClr val="white"/>
                </a:solidFill>
              </a:rPr>
              <a:t>Status </a:t>
            </a:r>
            <a:r>
              <a:rPr lang="en-US" dirty="0" err="1">
                <a:solidFill>
                  <a:prstClr val="white"/>
                </a:solidFill>
              </a:rPr>
              <a:t>dan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Peringkat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Akreditasi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6" name="Elbow Connector 15"/>
          <p:cNvCxnSpPr>
            <a:stCxn id="4" idx="3"/>
            <a:endCxn id="19" idx="1"/>
          </p:cNvCxnSpPr>
          <p:nvPr/>
        </p:nvCxnSpPr>
        <p:spPr>
          <a:xfrm>
            <a:off x="2743200" y="3771900"/>
            <a:ext cx="863600" cy="1206500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4" idx="3"/>
            <a:endCxn id="26" idx="1"/>
          </p:cNvCxnSpPr>
          <p:nvPr/>
        </p:nvCxnSpPr>
        <p:spPr>
          <a:xfrm>
            <a:off x="2743200" y="3771900"/>
            <a:ext cx="876300" cy="1993900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704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1600201" y="2387600"/>
            <a:ext cx="2374901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INTERAKSI ANTARSTANDAR SN DIKTI</a:t>
            </a:r>
          </a:p>
        </p:txBody>
      </p:sp>
      <p:sp>
        <p:nvSpPr>
          <p:cNvPr id="10" name="Oval 9"/>
          <p:cNvSpPr/>
          <p:nvPr/>
        </p:nvSpPr>
        <p:spPr>
          <a:xfrm>
            <a:off x="4533900" y="1435100"/>
            <a:ext cx="2298700" cy="7112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PROGRAM STUDI</a:t>
            </a:r>
          </a:p>
        </p:txBody>
      </p:sp>
      <p:sp>
        <p:nvSpPr>
          <p:cNvPr id="11" name="Oval 10"/>
          <p:cNvSpPr/>
          <p:nvPr/>
        </p:nvSpPr>
        <p:spPr>
          <a:xfrm>
            <a:off x="4559300" y="3835400"/>
            <a:ext cx="2273300" cy="7239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PERGURUAN TINGGI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4152900" y="1231900"/>
            <a:ext cx="0" cy="49276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1739900" y="736600"/>
            <a:ext cx="2171700" cy="508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SN DIKTI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445000" y="723900"/>
            <a:ext cx="2920999" cy="508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INSTRUMEN AKREDITASI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6800" y="2235200"/>
            <a:ext cx="2514600" cy="330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JENIS PENDIDIKAN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889500" y="2628900"/>
            <a:ext cx="2501900" cy="330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PROGRAM PENDIDIKAN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902200" y="3022600"/>
            <a:ext cx="2501900" cy="330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MODUS PEMBELAJARAN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902200" y="3403600"/>
            <a:ext cx="2501900" cy="330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HAL-HAL KHUSUS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962900" y="749300"/>
            <a:ext cx="2171700" cy="508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LUARAN AKREDITASI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927600" y="4660900"/>
            <a:ext cx="2514600" cy="330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PTS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940300" y="5054600"/>
            <a:ext cx="2501900" cy="330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PTN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953000" y="5448300"/>
            <a:ext cx="2501900" cy="330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PTN-BLU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953000" y="5829300"/>
            <a:ext cx="2501900" cy="330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PTN-BH</a:t>
            </a:r>
          </a:p>
        </p:txBody>
      </p:sp>
      <p:sp>
        <p:nvSpPr>
          <p:cNvPr id="26" name="Oval 25"/>
          <p:cNvSpPr/>
          <p:nvPr/>
        </p:nvSpPr>
        <p:spPr>
          <a:xfrm>
            <a:off x="7975600" y="1409700"/>
            <a:ext cx="2298700" cy="7112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TIDAK TERAKREDITASI</a:t>
            </a:r>
          </a:p>
        </p:txBody>
      </p:sp>
      <p:sp>
        <p:nvSpPr>
          <p:cNvPr id="27" name="Oval 26"/>
          <p:cNvSpPr/>
          <p:nvPr/>
        </p:nvSpPr>
        <p:spPr>
          <a:xfrm>
            <a:off x="8026400" y="2260600"/>
            <a:ext cx="2298700" cy="7112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white"/>
                </a:solidFill>
              </a:rPr>
              <a:t>TERAKREDITASI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255000" y="3073400"/>
            <a:ext cx="1968500" cy="330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BAIK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8267700" y="3467100"/>
            <a:ext cx="1955800" cy="330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BAIK SEKALI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280401" y="3860800"/>
            <a:ext cx="1968499" cy="330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UNGGUL</a:t>
            </a:r>
          </a:p>
        </p:txBody>
      </p:sp>
      <p:cxnSp>
        <p:nvCxnSpPr>
          <p:cNvPr id="33" name="Elbow Connector 32"/>
          <p:cNvCxnSpPr>
            <a:stCxn id="10" idx="2"/>
            <a:endCxn id="16" idx="1"/>
          </p:cNvCxnSpPr>
          <p:nvPr/>
        </p:nvCxnSpPr>
        <p:spPr>
          <a:xfrm rot="10800000" flipH="1" flipV="1">
            <a:off x="4533900" y="1790700"/>
            <a:ext cx="342900" cy="609600"/>
          </a:xfrm>
          <a:prstGeom prst="bentConnector3">
            <a:avLst>
              <a:gd name="adj1" fmla="val -2963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0" idx="2"/>
            <a:endCxn id="17" idx="1"/>
          </p:cNvCxnSpPr>
          <p:nvPr/>
        </p:nvCxnSpPr>
        <p:spPr>
          <a:xfrm rot="10800000" flipH="1" flipV="1">
            <a:off x="4533900" y="1790700"/>
            <a:ext cx="355600" cy="1003300"/>
          </a:xfrm>
          <a:prstGeom prst="bentConnector3">
            <a:avLst>
              <a:gd name="adj1" fmla="val -2857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10" idx="2"/>
            <a:endCxn id="18" idx="1"/>
          </p:cNvCxnSpPr>
          <p:nvPr/>
        </p:nvCxnSpPr>
        <p:spPr>
          <a:xfrm rot="10800000" flipH="1" flipV="1">
            <a:off x="4533900" y="1790700"/>
            <a:ext cx="368300" cy="1397000"/>
          </a:xfrm>
          <a:prstGeom prst="bentConnector3">
            <a:avLst>
              <a:gd name="adj1" fmla="val -2758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>
            <a:stCxn id="10" idx="2"/>
            <a:endCxn id="19" idx="1"/>
          </p:cNvCxnSpPr>
          <p:nvPr/>
        </p:nvCxnSpPr>
        <p:spPr>
          <a:xfrm rot="10800000" flipH="1" flipV="1">
            <a:off x="4533900" y="1790700"/>
            <a:ext cx="368300" cy="1778000"/>
          </a:xfrm>
          <a:prstGeom prst="bentConnector3">
            <a:avLst>
              <a:gd name="adj1" fmla="val -2758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Right Arrow 43"/>
          <p:cNvSpPr/>
          <p:nvPr/>
        </p:nvSpPr>
        <p:spPr>
          <a:xfrm>
            <a:off x="3975101" y="876300"/>
            <a:ext cx="431798" cy="3302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ight Arrow 45"/>
          <p:cNvSpPr/>
          <p:nvPr/>
        </p:nvSpPr>
        <p:spPr>
          <a:xfrm>
            <a:off x="7429497" y="812800"/>
            <a:ext cx="431798" cy="3302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48" name="Elbow Connector 47"/>
          <p:cNvCxnSpPr>
            <a:stCxn id="11" idx="2"/>
            <a:endCxn id="22" idx="1"/>
          </p:cNvCxnSpPr>
          <p:nvPr/>
        </p:nvCxnSpPr>
        <p:spPr>
          <a:xfrm rot="10800000" flipH="1" flipV="1">
            <a:off x="4559300" y="4197350"/>
            <a:ext cx="368300" cy="628650"/>
          </a:xfrm>
          <a:prstGeom prst="bentConnector3">
            <a:avLst>
              <a:gd name="adj1" fmla="val -31034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11" idx="2"/>
            <a:endCxn id="23" idx="1"/>
          </p:cNvCxnSpPr>
          <p:nvPr/>
        </p:nvCxnSpPr>
        <p:spPr>
          <a:xfrm rot="10800000" flipH="1" flipV="1">
            <a:off x="4559300" y="4197350"/>
            <a:ext cx="381000" cy="1022350"/>
          </a:xfrm>
          <a:prstGeom prst="bentConnector3">
            <a:avLst>
              <a:gd name="adj1" fmla="val -3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53"/>
          <p:cNvCxnSpPr>
            <a:stCxn id="11" idx="2"/>
            <a:endCxn id="24" idx="1"/>
          </p:cNvCxnSpPr>
          <p:nvPr/>
        </p:nvCxnSpPr>
        <p:spPr>
          <a:xfrm rot="10800000" flipH="1" flipV="1">
            <a:off x="4559300" y="4197350"/>
            <a:ext cx="393700" cy="1416050"/>
          </a:xfrm>
          <a:prstGeom prst="bentConnector3">
            <a:avLst>
              <a:gd name="adj1" fmla="val -2903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27" idx="2"/>
            <a:endCxn id="28" idx="1"/>
          </p:cNvCxnSpPr>
          <p:nvPr/>
        </p:nvCxnSpPr>
        <p:spPr>
          <a:xfrm rot="10800000" flipH="1" flipV="1">
            <a:off x="8026400" y="2616200"/>
            <a:ext cx="228600" cy="622300"/>
          </a:xfrm>
          <a:prstGeom prst="bentConnector3">
            <a:avLst>
              <a:gd name="adj1" fmla="val -10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Elbow Connector 58"/>
          <p:cNvCxnSpPr>
            <a:stCxn id="27" idx="2"/>
            <a:endCxn id="29" idx="1"/>
          </p:cNvCxnSpPr>
          <p:nvPr/>
        </p:nvCxnSpPr>
        <p:spPr>
          <a:xfrm rot="10800000" flipH="1" flipV="1">
            <a:off x="8026400" y="2616200"/>
            <a:ext cx="241300" cy="1016000"/>
          </a:xfrm>
          <a:prstGeom prst="bentConnector3">
            <a:avLst>
              <a:gd name="adj1" fmla="val -9473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27" idx="2"/>
            <a:endCxn id="30" idx="1"/>
          </p:cNvCxnSpPr>
          <p:nvPr/>
        </p:nvCxnSpPr>
        <p:spPr>
          <a:xfrm rot="10800000" flipH="1" flipV="1">
            <a:off x="8026400" y="2616200"/>
            <a:ext cx="254000" cy="1409700"/>
          </a:xfrm>
          <a:prstGeom prst="bentConnector3">
            <a:avLst>
              <a:gd name="adj1" fmla="val -9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1524000" y="-2540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124200" y="-2540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pic>
        <p:nvPicPr>
          <p:cNvPr id="67" name="Picture 66" descr="tutwu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48" y="50800"/>
            <a:ext cx="657252" cy="657252"/>
          </a:xfrm>
          <a:prstGeom prst="rect">
            <a:avLst/>
          </a:prstGeom>
        </p:spPr>
      </p:pic>
      <p:sp>
        <p:nvSpPr>
          <p:cNvPr id="68" name="Rectangle 67"/>
          <p:cNvSpPr/>
          <p:nvPr/>
        </p:nvSpPr>
        <p:spPr>
          <a:xfrm>
            <a:off x="9448800" y="-2540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734300" y="4368801"/>
            <a:ext cx="2743200" cy="2031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en-US" dirty="0" err="1">
                <a:solidFill>
                  <a:prstClr val="white"/>
                </a:solidFill>
              </a:rPr>
              <a:t>Catatan</a:t>
            </a:r>
            <a:r>
              <a:rPr lang="en-US" dirty="0">
                <a:solidFill>
                  <a:prstClr val="white"/>
                </a:solidFill>
              </a:rPr>
              <a:t>:</a:t>
            </a:r>
          </a:p>
          <a:p>
            <a:pPr marL="342900" indent="-342900" defTabSz="457200">
              <a:buFont typeface="+mj-lt"/>
              <a:buAutoNum type="alphaLcPeriod"/>
            </a:pPr>
            <a:r>
              <a:rPr lang="en-US" dirty="0" err="1">
                <a:solidFill>
                  <a:prstClr val="white"/>
                </a:solidFill>
              </a:rPr>
              <a:t>Akreditasi</a:t>
            </a:r>
            <a:r>
              <a:rPr lang="en-US" dirty="0">
                <a:solidFill>
                  <a:prstClr val="white"/>
                </a:solidFill>
              </a:rPr>
              <a:t> PT </a:t>
            </a:r>
            <a:r>
              <a:rPr lang="en-US" dirty="0" err="1">
                <a:solidFill>
                  <a:prstClr val="white"/>
                </a:solidFill>
              </a:rPr>
              <a:t>dilakukan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setelah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semua</a:t>
            </a:r>
            <a:r>
              <a:rPr lang="en-US" dirty="0">
                <a:solidFill>
                  <a:prstClr val="white"/>
                </a:solidFill>
              </a:rPr>
              <a:t> Prodi </a:t>
            </a:r>
            <a:r>
              <a:rPr lang="en-US" dirty="0" err="1">
                <a:solidFill>
                  <a:prstClr val="white"/>
                </a:solidFill>
              </a:rPr>
              <a:t>terakreditasi</a:t>
            </a:r>
            <a:endParaRPr lang="en-US" dirty="0">
              <a:solidFill>
                <a:prstClr val="white"/>
              </a:solidFill>
            </a:endParaRPr>
          </a:p>
          <a:p>
            <a:pPr marL="342900" indent="-342900" defTabSz="457200">
              <a:buFont typeface="+mj-lt"/>
              <a:buAutoNum type="alphaLcPeriod"/>
            </a:pPr>
            <a:r>
              <a:rPr lang="en-US" dirty="0">
                <a:solidFill>
                  <a:prstClr val="white"/>
                </a:solidFill>
              </a:rPr>
              <a:t>Masa </a:t>
            </a:r>
            <a:r>
              <a:rPr lang="en-US" dirty="0" err="1">
                <a:solidFill>
                  <a:prstClr val="white"/>
                </a:solidFill>
              </a:rPr>
              <a:t>berlaku</a:t>
            </a:r>
            <a:r>
              <a:rPr lang="en-US" dirty="0">
                <a:solidFill>
                  <a:prstClr val="white"/>
                </a:solidFill>
              </a:rPr>
              <a:t> status </a:t>
            </a:r>
            <a:r>
              <a:rPr lang="en-US" dirty="0" err="1">
                <a:solidFill>
                  <a:prstClr val="white"/>
                </a:solidFill>
              </a:rPr>
              <a:t>akreditasi</a:t>
            </a:r>
            <a:r>
              <a:rPr lang="en-US" dirty="0">
                <a:solidFill>
                  <a:prstClr val="white"/>
                </a:solidFill>
              </a:rPr>
              <a:t> 5 </a:t>
            </a:r>
            <a:r>
              <a:rPr lang="en-US" dirty="0" err="1">
                <a:solidFill>
                  <a:prstClr val="white"/>
                </a:solidFill>
              </a:rPr>
              <a:t>tahun</a:t>
            </a:r>
            <a:endParaRPr lang="en-US" dirty="0">
              <a:solidFill>
                <a:prstClr val="white"/>
              </a:solidFill>
            </a:endParaRPr>
          </a:p>
          <a:p>
            <a:pPr marL="342900" indent="-342900" defTabSz="457200">
              <a:buFont typeface="+mj-lt"/>
              <a:buAutoNum type="alphaLcPeriod"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7607300" y="1257300"/>
            <a:ext cx="0" cy="49276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pic>
        <p:nvPicPr>
          <p:cNvPr id="6" name="Picture 5" descr="tutwu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0748" y="28548"/>
            <a:ext cx="657252" cy="6572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524001" y="668542"/>
          <a:ext cx="9113380" cy="6204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5099"/>
                <a:gridCol w="2997200"/>
                <a:gridCol w="4681081"/>
              </a:tblGrid>
              <a:tr h="437265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/>
                        <a:t>KELEMBAGAAN </a:t>
                      </a:r>
                      <a:r>
                        <a:rPr lang="en-US" sz="2400" dirty="0" smtClean="0"/>
                        <a:t>AKREDITASI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8963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PELAKSANA</a:t>
                      </a:r>
                      <a:endParaRPr lang="en-US" sz="2000" b="1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BAN PT</a:t>
                      </a:r>
                      <a:endParaRPr lang="en-US" sz="2000" b="1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LAM</a:t>
                      </a:r>
                      <a:endParaRPr lang="en-US" sz="20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8963">
                <a:tc v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 smtClean="0"/>
                        <a:t>Pemerintah</a:t>
                      </a:r>
                      <a:r>
                        <a:rPr lang="en-US" sz="2000" b="1" baseline="0" dirty="0" smtClean="0"/>
                        <a:t>           </a:t>
                      </a:r>
                      <a:r>
                        <a:rPr lang="en-US" sz="2000" b="1" baseline="0" dirty="0" err="1" smtClean="0"/>
                        <a:t>Masyarakat</a:t>
                      </a:r>
                      <a:endParaRPr lang="en-US" sz="20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44379">
                <a:tc>
                  <a:txBody>
                    <a:bodyPr/>
                    <a:lstStyle/>
                    <a:p>
                      <a:r>
                        <a:rPr lang="en-US" sz="2000" b="1" dirty="0" err="1" smtClean="0"/>
                        <a:t>Pembentu-kan</a:t>
                      </a:r>
                      <a:endParaRPr lang="en-US" sz="20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</a:pP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Badan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struktural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kementerian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dibentuk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oleh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Menteri</a:t>
                      </a: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42051">
                <a:tc>
                  <a:txBody>
                    <a:bodyPr/>
                    <a:lstStyle/>
                    <a:p>
                      <a:r>
                        <a:rPr lang="en-US" sz="2000" b="1" dirty="0" err="1" smtClean="0"/>
                        <a:t>Struktur</a:t>
                      </a:r>
                      <a:r>
                        <a:rPr lang="en-US" sz="2000" b="1" baseline="0" dirty="0" smtClean="0"/>
                        <a:t> </a:t>
                      </a:r>
                      <a:r>
                        <a:rPr lang="en-US" sz="2000" b="1" baseline="0" dirty="0" err="1" smtClean="0"/>
                        <a:t>Organisasi</a:t>
                      </a:r>
                      <a:endParaRPr lang="en-US" sz="20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-180975">
                        <a:buFont typeface="Arial"/>
                        <a:buChar char="•"/>
                      </a:pP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Majelis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Akreditasi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Ketua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Sekretaris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Anggota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indent="-180975">
                        <a:buFont typeface="Arial"/>
                        <a:buChar char="•"/>
                      </a:pP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Dewan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Eksekutif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sekaligus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Sekretaris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Majelis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Sekretaris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&amp;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Anggota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1" dirty="0" smtClean="0"/>
                        <a:t>                         </a:t>
                      </a:r>
                      <a:r>
                        <a:rPr lang="en-US" sz="1600" b="0" dirty="0" smtClean="0"/>
                        <a:t>                      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8311653" y="1550923"/>
            <a:ext cx="0" cy="5426979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994399" y="5763900"/>
            <a:ext cx="2011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defTabSz="457200">
              <a:buFont typeface="Arial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Ketua</a:t>
            </a:r>
            <a:endParaRPr lang="en-US" sz="1600" dirty="0">
              <a:solidFill>
                <a:prstClr val="black"/>
              </a:solidFill>
            </a:endParaRPr>
          </a:p>
          <a:p>
            <a:pPr marL="180975" indent="-180975" defTabSz="457200">
              <a:buFont typeface="Arial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Sekretaris</a:t>
            </a:r>
            <a:endParaRPr lang="en-US" sz="1600" dirty="0">
              <a:solidFill>
                <a:prstClr val="black"/>
              </a:solidFill>
            </a:endParaRPr>
          </a:p>
          <a:p>
            <a:pPr marL="180975" indent="-180975" defTabSz="457200">
              <a:buFont typeface="Arial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Anggota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4064" y="1987826"/>
            <a:ext cx="225989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Dibentuk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berdasarkan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rumpun</a:t>
            </a:r>
            <a:r>
              <a:rPr lang="en-US" sz="1600" dirty="0">
                <a:solidFill>
                  <a:prstClr val="black"/>
                </a:solidFill>
              </a:rPr>
              <a:t>, </a:t>
            </a:r>
            <a:r>
              <a:rPr lang="en-US" sz="1600" dirty="0" err="1">
                <a:solidFill>
                  <a:prstClr val="black"/>
                </a:solidFill>
              </a:rPr>
              <a:t>pohon</a:t>
            </a:r>
            <a:r>
              <a:rPr lang="en-US" sz="1600" dirty="0">
                <a:solidFill>
                  <a:prstClr val="black"/>
                </a:solidFill>
              </a:rPr>
              <a:t>, </a:t>
            </a:r>
            <a:r>
              <a:rPr lang="en-US" sz="1600" dirty="0" err="1">
                <a:solidFill>
                  <a:prstClr val="black"/>
                </a:solidFill>
              </a:rPr>
              <a:t>dan</a:t>
            </a:r>
            <a:r>
              <a:rPr lang="en-US" sz="1600" dirty="0">
                <a:solidFill>
                  <a:prstClr val="black"/>
                </a:solidFill>
              </a:rPr>
              <a:t>/</a:t>
            </a:r>
            <a:r>
              <a:rPr lang="en-US" sz="1600" dirty="0" err="1">
                <a:solidFill>
                  <a:prstClr val="black"/>
                </a:solidFill>
              </a:rPr>
              <a:t>atau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cabang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ilmu</a:t>
            </a:r>
            <a:r>
              <a:rPr lang="en-US" sz="1600" dirty="0">
                <a:solidFill>
                  <a:prstClr val="black"/>
                </a:solidFill>
              </a:rPr>
              <a:t> yang </a:t>
            </a:r>
            <a:r>
              <a:rPr lang="en-US" sz="1600" dirty="0" err="1">
                <a:solidFill>
                  <a:prstClr val="black"/>
                </a:solidFill>
              </a:rPr>
              <a:t>berkedudukan</a:t>
            </a:r>
            <a:r>
              <a:rPr lang="en-US" sz="1600" dirty="0">
                <a:solidFill>
                  <a:prstClr val="black"/>
                </a:solidFill>
              </a:rPr>
              <a:t> di </a:t>
            </a:r>
            <a:r>
              <a:rPr lang="en-US" sz="1600" dirty="0" err="1">
                <a:solidFill>
                  <a:prstClr val="black"/>
                </a:solidFill>
              </a:rPr>
              <a:t>Ibukota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Propinsi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Dapat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membentuk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perwakilan</a:t>
            </a:r>
            <a:r>
              <a:rPr lang="en-US" sz="1600" dirty="0">
                <a:solidFill>
                  <a:prstClr val="black"/>
                </a:solidFill>
              </a:rPr>
              <a:t> di </a:t>
            </a:r>
            <a:r>
              <a:rPr lang="en-US" sz="1600" dirty="0" err="1">
                <a:solidFill>
                  <a:prstClr val="black"/>
                </a:solidFill>
              </a:rPr>
              <a:t>wilayah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kerja</a:t>
            </a:r>
            <a:r>
              <a:rPr lang="en-US" sz="1600" dirty="0">
                <a:solidFill>
                  <a:prstClr val="black"/>
                </a:solidFill>
              </a:rPr>
              <a:t> LL </a:t>
            </a:r>
            <a:r>
              <a:rPr lang="en-US" sz="1600" dirty="0" err="1">
                <a:solidFill>
                  <a:prstClr val="black"/>
                </a:solidFill>
              </a:rPr>
              <a:t>Dikti</a:t>
            </a:r>
            <a:endParaRPr lang="en-US" sz="1600" dirty="0">
              <a:solidFill>
                <a:prstClr val="black"/>
              </a:solidFill>
            </a:endParaRP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Berbentuk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Badan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Hukum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Nirlaba</a:t>
            </a:r>
            <a:endParaRPr lang="en-US" sz="1600" dirty="0">
              <a:solidFill>
                <a:prstClr val="black"/>
              </a:solidFill>
            </a:endParaRP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Dibentuk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oleh</a:t>
            </a:r>
            <a:r>
              <a:rPr lang="en-US" sz="1600" dirty="0">
                <a:solidFill>
                  <a:prstClr val="black"/>
                </a:solidFill>
              </a:rPr>
              <a:t> para </a:t>
            </a:r>
            <a:r>
              <a:rPr lang="en-US" sz="1600" dirty="0" err="1">
                <a:solidFill>
                  <a:prstClr val="black"/>
                </a:solidFill>
              </a:rPr>
              <a:t>pemrakarsa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dari</a:t>
            </a:r>
            <a:r>
              <a:rPr lang="en-US" sz="1600" dirty="0">
                <a:solidFill>
                  <a:prstClr val="black"/>
                </a:solidFill>
              </a:rPr>
              <a:t> AP/AIPT BH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94400" y="1987826"/>
            <a:ext cx="227484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Dibentuk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berdasarkan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rumpun</a:t>
            </a:r>
            <a:r>
              <a:rPr lang="en-US" sz="1600" dirty="0">
                <a:solidFill>
                  <a:prstClr val="black"/>
                </a:solidFill>
              </a:rPr>
              <a:t>, </a:t>
            </a:r>
            <a:r>
              <a:rPr lang="en-US" sz="1600" dirty="0" err="1">
                <a:solidFill>
                  <a:prstClr val="black"/>
                </a:solidFill>
              </a:rPr>
              <a:t>pohon</a:t>
            </a:r>
            <a:r>
              <a:rPr lang="en-US" sz="1600" dirty="0">
                <a:solidFill>
                  <a:prstClr val="black"/>
                </a:solidFill>
              </a:rPr>
              <a:t>, </a:t>
            </a:r>
            <a:r>
              <a:rPr lang="en-US" sz="1600" dirty="0" err="1">
                <a:solidFill>
                  <a:prstClr val="black"/>
                </a:solidFill>
              </a:rPr>
              <a:t>dan</a:t>
            </a:r>
            <a:r>
              <a:rPr lang="en-US" sz="1600" dirty="0">
                <a:solidFill>
                  <a:prstClr val="black"/>
                </a:solidFill>
              </a:rPr>
              <a:t>/</a:t>
            </a:r>
            <a:r>
              <a:rPr lang="en-US" sz="1600" dirty="0" err="1">
                <a:solidFill>
                  <a:prstClr val="black"/>
                </a:solidFill>
              </a:rPr>
              <a:t>atau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cabang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ilmu</a:t>
            </a:r>
            <a:r>
              <a:rPr lang="en-US" sz="1600" dirty="0">
                <a:solidFill>
                  <a:prstClr val="black"/>
                </a:solidFill>
              </a:rPr>
              <a:t> yang </a:t>
            </a:r>
            <a:r>
              <a:rPr lang="en-US" sz="1600" dirty="0" err="1">
                <a:solidFill>
                  <a:prstClr val="black"/>
                </a:solidFill>
              </a:rPr>
              <a:t>berkedudukan</a:t>
            </a:r>
            <a:r>
              <a:rPr lang="en-US" sz="1600" dirty="0">
                <a:solidFill>
                  <a:prstClr val="black"/>
                </a:solidFill>
              </a:rPr>
              <a:t> di </a:t>
            </a:r>
            <a:r>
              <a:rPr lang="en-US" sz="1600" dirty="0" err="1">
                <a:solidFill>
                  <a:prstClr val="black"/>
                </a:solidFill>
              </a:rPr>
              <a:t>Ibukota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Propinsi</a:t>
            </a:r>
            <a:endParaRPr lang="en-US" sz="1600" dirty="0">
              <a:solidFill>
                <a:prstClr val="black"/>
              </a:solidFill>
            </a:endParaRP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Dapat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membentuk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perwakilan</a:t>
            </a:r>
            <a:r>
              <a:rPr lang="en-US" sz="1600" dirty="0">
                <a:solidFill>
                  <a:prstClr val="black"/>
                </a:solidFill>
              </a:rPr>
              <a:t> di </a:t>
            </a:r>
            <a:r>
              <a:rPr lang="en-US" sz="1600" dirty="0" err="1">
                <a:solidFill>
                  <a:prstClr val="black"/>
                </a:solidFill>
              </a:rPr>
              <a:t>wilayah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kerja</a:t>
            </a:r>
            <a:r>
              <a:rPr lang="en-US" sz="1600" dirty="0">
                <a:solidFill>
                  <a:prstClr val="black"/>
                </a:solidFill>
              </a:rPr>
              <a:t> LL </a:t>
            </a:r>
            <a:r>
              <a:rPr lang="en-US" sz="1600" dirty="0" err="1">
                <a:solidFill>
                  <a:prstClr val="black"/>
                </a:solidFill>
              </a:rPr>
              <a:t>Dikti</a:t>
            </a:r>
            <a:endParaRPr lang="en-US" sz="1600" dirty="0">
              <a:solidFill>
                <a:prstClr val="black"/>
              </a:solidFill>
            </a:endParaRP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Badan</a:t>
            </a:r>
            <a:r>
              <a:rPr lang="en-US" sz="1600" dirty="0">
                <a:solidFill>
                  <a:prstClr val="black"/>
                </a:solidFill>
              </a:rPr>
              <a:t> non </a:t>
            </a:r>
            <a:r>
              <a:rPr lang="en-US" sz="1600" dirty="0" err="1">
                <a:solidFill>
                  <a:prstClr val="black"/>
                </a:solidFill>
              </a:rPr>
              <a:t>struktural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kementerian</a:t>
            </a:r>
            <a:r>
              <a:rPr lang="en-US" sz="1600" dirty="0">
                <a:solidFill>
                  <a:prstClr val="black"/>
                </a:solidFill>
              </a:rPr>
              <a:t> yang </a:t>
            </a:r>
            <a:r>
              <a:rPr lang="en-US" sz="1600" dirty="0" err="1">
                <a:solidFill>
                  <a:prstClr val="black"/>
                </a:solidFill>
              </a:rPr>
              <a:t>dibentuk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oleh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Menteri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atas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rekomendasi</a:t>
            </a:r>
            <a:r>
              <a:rPr lang="en-US" sz="1600" dirty="0">
                <a:solidFill>
                  <a:prstClr val="black"/>
                </a:solidFill>
              </a:rPr>
              <a:t> BAN PT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417010" y="5722884"/>
            <a:ext cx="2073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600" dirty="0" err="1">
                <a:solidFill>
                  <a:prstClr val="black"/>
                </a:solidFill>
              </a:rPr>
              <a:t>Susunan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organisasi</a:t>
            </a:r>
            <a:r>
              <a:rPr lang="en-US" sz="1600" dirty="0">
                <a:solidFill>
                  <a:prstClr val="black"/>
                </a:solidFill>
              </a:rPr>
              <a:t>, </a:t>
            </a:r>
            <a:r>
              <a:rPr lang="en-US" sz="1600" dirty="0" err="1">
                <a:solidFill>
                  <a:prstClr val="black"/>
                </a:solidFill>
              </a:rPr>
              <a:t>kepengurusan</a:t>
            </a:r>
            <a:r>
              <a:rPr lang="en-US" sz="1600" dirty="0">
                <a:solidFill>
                  <a:prstClr val="black"/>
                </a:solidFill>
              </a:rPr>
              <a:t>, </a:t>
            </a:r>
            <a:r>
              <a:rPr lang="en-US" sz="1600" dirty="0" err="1">
                <a:solidFill>
                  <a:prstClr val="black"/>
                </a:solidFill>
              </a:rPr>
              <a:t>diatur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dalam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anggaran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dasar</a:t>
            </a:r>
            <a:endParaRPr 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57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pic>
        <p:nvPicPr>
          <p:cNvPr id="6" name="Picture 5" descr="tutwu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0748" y="76201"/>
            <a:ext cx="657252" cy="59234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524001" y="743447"/>
          <a:ext cx="9113380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699"/>
                <a:gridCol w="3340100"/>
                <a:gridCol w="3982581"/>
              </a:tblGrid>
              <a:tr h="347923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/>
                        <a:t>KELEMBAGAAN </a:t>
                      </a:r>
                      <a:r>
                        <a:rPr lang="en-US" sz="2400" dirty="0" smtClean="0"/>
                        <a:t>AKREDITASI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01533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PELAKSANA</a:t>
                      </a:r>
                      <a:endParaRPr lang="en-US" sz="2000" b="1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BAN PT</a:t>
                      </a:r>
                      <a:endParaRPr lang="en-US" sz="2000" b="1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LAM</a:t>
                      </a:r>
                      <a:endParaRPr lang="en-US" sz="20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1533">
                <a:tc v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 smtClean="0"/>
                        <a:t>Pemerintah</a:t>
                      </a:r>
                      <a:r>
                        <a:rPr lang="en-US" sz="2000" b="1" baseline="0" dirty="0" smtClean="0"/>
                        <a:t>           </a:t>
                      </a:r>
                      <a:r>
                        <a:rPr lang="en-US" sz="2000" b="1" baseline="0" dirty="0" err="1" smtClean="0"/>
                        <a:t>Masyarakat</a:t>
                      </a:r>
                      <a:endParaRPr lang="en-US" sz="20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81851">
                <a:tc>
                  <a:txBody>
                    <a:bodyPr/>
                    <a:lstStyle/>
                    <a:p>
                      <a:r>
                        <a:rPr lang="en-US" sz="2000" b="1" dirty="0" err="1" smtClean="0"/>
                        <a:t>Sifat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2000" b="1" dirty="0" err="1" smtClean="0"/>
                        <a:t>Keanggotaan</a:t>
                      </a:r>
                      <a:endParaRPr lang="en-US" sz="20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</a:pPr>
                      <a:r>
                        <a:rPr lang="id-ID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Majelis</a:t>
                      </a:r>
                      <a:r>
                        <a:rPr lang="id-ID" sz="16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Akreditasi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indent="-180975">
                        <a:buFont typeface="Arial"/>
                        <a:buChar char="•"/>
                      </a:pP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Kolektif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 kolegial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indent="-180975">
                        <a:buFont typeface="Arial"/>
                        <a:buChar char="•"/>
                      </a:pP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Dosen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tetap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5-7 orang</a:t>
                      </a:r>
                    </a:p>
                    <a:p>
                      <a:pPr marL="180975" indent="-180975">
                        <a:buFont typeface="Arial"/>
                        <a:buChar char="•"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Masa 5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tahun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dapat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diangkat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kembali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sekali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id-ID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indent="-180975">
                        <a:buFont typeface="Arial"/>
                        <a:buChar char="•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Bekerja paruh</a:t>
                      </a:r>
                      <a:r>
                        <a:rPr lang="id-ID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waktu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id-ID" sz="16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Dewan Eksekutif</a:t>
                      </a:r>
                    </a:p>
                    <a:p>
                      <a:pPr marL="180975" indent="-180975">
                        <a:buFont typeface="Arial"/>
                        <a:buChar char="•"/>
                      </a:pP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Dosen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atau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professional;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7-9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orang</a:t>
                      </a:r>
                    </a:p>
                    <a:p>
                      <a:pPr marL="180975" indent="-180975">
                        <a:buFont typeface="Arial"/>
                        <a:buChar char="•"/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Masa 5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tahun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dapat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diangkat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kembali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sekali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indent="-180975">
                        <a:buFont typeface="Arial"/>
                        <a:buChar char="•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Bekerja penuh</a:t>
                      </a:r>
                      <a:r>
                        <a:rPr lang="id-ID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waktu</a:t>
                      </a: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indent="-180975">
                        <a:buFont typeface="Arial"/>
                        <a:buChar char="•"/>
                      </a:pP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Dapat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mengangkat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staff </a:t>
                      </a: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pendukung</a:t>
                      </a: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62194">
                <a:tc>
                  <a:txBody>
                    <a:bodyPr/>
                    <a:lstStyle/>
                    <a:p>
                      <a:r>
                        <a:rPr lang="en-US" sz="2000" b="1" dirty="0" err="1" smtClean="0"/>
                        <a:t>Sumber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2000" b="1" dirty="0" err="1" smtClean="0"/>
                        <a:t>pendanaan</a:t>
                      </a:r>
                      <a:endParaRPr lang="en-US" sz="20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/>
                        <a:buNone/>
                      </a:pPr>
                      <a:r>
                        <a:rPr lang="en-US" sz="16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Pemerintah</a:t>
                      </a: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endParaRPr lang="en-US" sz="16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8705353" y="1550923"/>
            <a:ext cx="0" cy="4695459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665845" y="1934124"/>
            <a:ext cx="203950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defTabSz="457200">
              <a:buFont typeface="Arial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Dosen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tetap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atau</a:t>
            </a:r>
            <a:r>
              <a:rPr lang="en-US" sz="1600" dirty="0">
                <a:solidFill>
                  <a:prstClr val="black"/>
                </a:solidFill>
              </a:rPr>
              <a:t> professional </a:t>
            </a:r>
            <a:r>
              <a:rPr lang="en-US" sz="1600" dirty="0" err="1">
                <a:solidFill>
                  <a:prstClr val="black"/>
                </a:solidFill>
              </a:rPr>
              <a:t>berpengalaman</a:t>
            </a:r>
            <a:r>
              <a:rPr lang="en-US" sz="1600" dirty="0">
                <a:solidFill>
                  <a:prstClr val="black"/>
                </a:solidFill>
              </a:rPr>
              <a:t> di </a:t>
            </a:r>
            <a:r>
              <a:rPr lang="en-US" sz="1600" dirty="0" err="1">
                <a:solidFill>
                  <a:prstClr val="black"/>
                </a:solidFill>
              </a:rPr>
              <a:t>bidang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pendidikan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tinggi</a:t>
            </a:r>
            <a:r>
              <a:rPr lang="en-US" sz="1600" dirty="0">
                <a:solidFill>
                  <a:prstClr val="black"/>
                </a:solidFill>
              </a:rPr>
              <a:t>; 5-9 orang</a:t>
            </a:r>
          </a:p>
          <a:p>
            <a:pPr marL="180975" indent="-180975" defTabSz="457200"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</a:rPr>
              <a:t>Masa 5 </a:t>
            </a:r>
            <a:r>
              <a:rPr lang="en-US" sz="1600" dirty="0" err="1">
                <a:solidFill>
                  <a:prstClr val="black"/>
                </a:solidFill>
              </a:rPr>
              <a:t>tahun</a:t>
            </a:r>
            <a:r>
              <a:rPr lang="en-US" sz="1600" dirty="0">
                <a:solidFill>
                  <a:prstClr val="black"/>
                </a:solidFill>
              </a:rPr>
              <a:t>, </a:t>
            </a:r>
            <a:r>
              <a:rPr lang="en-US" sz="1600" dirty="0" err="1">
                <a:solidFill>
                  <a:prstClr val="black"/>
                </a:solidFill>
              </a:rPr>
              <a:t>dapat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diangkat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kembali</a:t>
            </a:r>
            <a:r>
              <a:rPr lang="en-US" sz="1600" dirty="0">
                <a:solidFill>
                  <a:prstClr val="black"/>
                </a:solidFill>
              </a:rPr>
              <a:t>, </a:t>
            </a:r>
            <a:r>
              <a:rPr lang="en-US" sz="1600" dirty="0" err="1">
                <a:solidFill>
                  <a:prstClr val="black"/>
                </a:solidFill>
              </a:rPr>
              <a:t>sekali</a:t>
            </a:r>
            <a:endParaRPr lang="en-US" sz="1600" dirty="0">
              <a:solidFill>
                <a:prstClr val="black"/>
              </a:solidFill>
            </a:endParaRPr>
          </a:p>
          <a:p>
            <a:pPr marL="180975" indent="-180975" defTabSz="457200">
              <a:buFont typeface="Arial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Berlaku</a:t>
            </a:r>
            <a:r>
              <a:rPr lang="en-US" sz="1600" dirty="0">
                <a:solidFill>
                  <a:prstClr val="black"/>
                </a:solidFill>
              </a:rPr>
              <a:t> Mutatis mutandis </a:t>
            </a:r>
            <a:r>
              <a:rPr lang="en-US" sz="1600" dirty="0" err="1">
                <a:solidFill>
                  <a:prstClr val="black"/>
                </a:solidFill>
              </a:rPr>
              <a:t>utk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wilayah</a:t>
            </a:r>
            <a:endParaRPr lang="en-US" sz="1600" dirty="0">
              <a:solidFill>
                <a:prstClr val="black"/>
              </a:solidFill>
            </a:endParaRPr>
          </a:p>
          <a:p>
            <a:pPr marL="180975" indent="-180975" defTabSz="457200">
              <a:buFont typeface="Arial"/>
              <a:buChar char="•"/>
            </a:pPr>
            <a:r>
              <a:rPr lang="en-US" sz="1600" dirty="0" err="1">
                <a:solidFill>
                  <a:prstClr val="black"/>
                </a:solidFill>
              </a:rPr>
              <a:t>Bekerja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penuh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waktu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46146" y="1987131"/>
            <a:ext cx="19218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600" dirty="0">
                <a:solidFill>
                  <a:prstClr val="black"/>
                </a:solidFill>
              </a:rPr>
              <a:t>Tata </a:t>
            </a:r>
            <a:r>
              <a:rPr lang="en-US" sz="1600" dirty="0" err="1">
                <a:solidFill>
                  <a:prstClr val="black"/>
                </a:solidFill>
              </a:rPr>
              <a:t>kelola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diatur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dalam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anggaran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dasar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Badan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Hukum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Nirlaba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65845" y="5267088"/>
            <a:ext cx="20395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600" dirty="0" err="1">
                <a:solidFill>
                  <a:prstClr val="black"/>
                </a:solidFill>
              </a:rPr>
              <a:t>Pemerintah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46145" y="5253837"/>
            <a:ext cx="1891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600" dirty="0" err="1">
                <a:solidFill>
                  <a:prstClr val="black"/>
                </a:solidFill>
              </a:rPr>
              <a:t>Masyarakat</a:t>
            </a:r>
            <a:r>
              <a:rPr lang="en-US" sz="1600" dirty="0">
                <a:solidFill>
                  <a:prstClr val="black"/>
                </a:solidFill>
              </a:rPr>
              <a:t>, </a:t>
            </a:r>
            <a:r>
              <a:rPr lang="en-US" sz="1600" dirty="0" err="1">
                <a:solidFill>
                  <a:prstClr val="black"/>
                </a:solidFill>
              </a:rPr>
              <a:t>sumber</a:t>
            </a:r>
            <a:r>
              <a:rPr lang="en-US" sz="1600" dirty="0">
                <a:solidFill>
                  <a:prstClr val="black"/>
                </a:solidFill>
              </a:rPr>
              <a:t> lain, </a:t>
            </a:r>
            <a:r>
              <a:rPr lang="en-US" sz="1600" dirty="0" err="1">
                <a:solidFill>
                  <a:prstClr val="black"/>
                </a:solidFill>
              </a:rPr>
              <a:t>atau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dapat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dari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en-US" sz="1600" dirty="0" err="1">
                <a:solidFill>
                  <a:prstClr val="black"/>
                </a:solidFill>
              </a:rPr>
              <a:t>pemerintah</a:t>
            </a:r>
            <a:endParaRPr 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53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pic>
        <p:nvPicPr>
          <p:cNvPr id="6" name="Picture 5" descr="tutwu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0748" y="76201"/>
            <a:ext cx="657252" cy="59234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524001" y="743447"/>
          <a:ext cx="91133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13380"/>
              </a:tblGrid>
              <a:tr h="347923"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/>
                        <a:t>MEKANISME </a:t>
                      </a:r>
                      <a:r>
                        <a:rPr lang="en-US" sz="2400" dirty="0" smtClean="0"/>
                        <a:t>AKREDITASI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Diagram 21"/>
          <p:cNvGraphicFramePr/>
          <p:nvPr>
            <p:extLst/>
          </p:nvPr>
        </p:nvGraphicFramePr>
        <p:xfrm>
          <a:off x="2610679" y="1293191"/>
          <a:ext cx="7394713" cy="48900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3835401" y="6007100"/>
            <a:ext cx="6169991" cy="55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b="1" dirty="0">
                <a:solidFill>
                  <a:prstClr val="white"/>
                </a:solidFill>
              </a:rPr>
              <a:t>KETENTUAN LEBIH LANJUT DITETAPKAN OLEH LAM/BAN PT SESUAI KEWENANGAN MASING-MASING</a:t>
            </a:r>
          </a:p>
        </p:txBody>
      </p:sp>
    </p:spTree>
    <p:extLst>
      <p:ext uri="{BB962C8B-B14F-4D97-AF65-F5344CB8AC3E}">
        <p14:creationId xmlns:p14="http://schemas.microsoft.com/office/powerpoint/2010/main" val="22401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524000" y="0"/>
            <a:ext cx="762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24200" y="0"/>
            <a:ext cx="75438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pic>
        <p:nvPicPr>
          <p:cNvPr id="6" name="Picture 5" descr="tutwu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0748" y="76200"/>
            <a:ext cx="657252" cy="6572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737639" y="1051727"/>
          <a:ext cx="8739680" cy="444848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08424"/>
                <a:gridCol w="2418080"/>
                <a:gridCol w="3713176"/>
              </a:tblGrid>
              <a:tr h="348250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0000"/>
                          </a:solidFill>
                        </a:rPr>
                        <a:t>PENGAWASAN DAN EVALUASI</a:t>
                      </a:r>
                      <a:endParaRPr 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01816">
                <a:tc rowSpan="2">
                  <a:txBody>
                    <a:bodyPr/>
                    <a:lstStyle/>
                    <a:p>
                      <a:pPr algn="ctr"/>
                      <a:endParaRPr lang="en-US" sz="2000" b="1" dirty="0" smtClean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sz="2000" b="1" dirty="0" smtClean="0"/>
                    </a:p>
                    <a:p>
                      <a:pPr algn="ctr"/>
                      <a:r>
                        <a:rPr lang="en-US" sz="2000" b="1" dirty="0" smtClean="0"/>
                        <a:t>BAN PT</a:t>
                      </a:r>
                      <a:endParaRPr lang="en-US" sz="2000" b="1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LAM</a:t>
                      </a:r>
                      <a:endParaRPr lang="en-US" sz="2000" b="1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816">
                <a:tc v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 smtClean="0"/>
                        <a:t>Pemerintah</a:t>
                      </a:r>
                      <a:r>
                        <a:rPr lang="en-US" sz="2000" b="1" baseline="0" dirty="0" smtClean="0"/>
                        <a:t>           </a:t>
                      </a:r>
                      <a:r>
                        <a:rPr lang="en-US" sz="2000" b="1" baseline="0" dirty="0" err="1" smtClean="0"/>
                        <a:t>Masyarakat</a:t>
                      </a:r>
                      <a:endParaRPr lang="en-US" sz="2000" b="1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55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Tim </a:t>
                      </a:r>
                      <a:r>
                        <a:rPr lang="en-US" sz="2400" b="1" dirty="0" err="1" smtClean="0"/>
                        <a:t>Pengawas</a:t>
                      </a:r>
                      <a:endParaRPr lang="en-US" sz="2400" b="1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</a:pP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dirty="0" smtClean="0"/>
                        <a:t>                                             </a:t>
                      </a:r>
                      <a:endParaRPr lang="en-US" sz="2000" b="0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1426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Proses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en-US" sz="2400" b="1" baseline="0" dirty="0" err="1" smtClean="0"/>
                        <a:t>Evaluasi</a:t>
                      </a:r>
                      <a:endParaRPr lang="en-US" sz="2400" b="1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</a:pP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1426">
                <a:tc>
                  <a:txBody>
                    <a:bodyPr/>
                    <a:lstStyle/>
                    <a:p>
                      <a:r>
                        <a:rPr lang="en-US" sz="2400" b="1" dirty="0" err="1" smtClean="0"/>
                        <a:t>Hasil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en-US" sz="2400" b="1" baseline="0" dirty="0" err="1" smtClean="0"/>
                        <a:t>Evaluasi</a:t>
                      </a:r>
                      <a:endParaRPr lang="en-US" sz="2400" b="1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</a:pP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Jika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tidak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sesuai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ketentuan</a:t>
                      </a:r>
                      <a:r>
                        <a:rPr lang="en-US" sz="1800" baseline="0" dirty="0" smtClean="0"/>
                        <a:t>, </a:t>
                      </a:r>
                      <a:r>
                        <a:rPr lang="en-US" sz="1800" baseline="0" dirty="0" err="1" smtClean="0"/>
                        <a:t>pembinaan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dan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pengawasan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dari</a:t>
                      </a:r>
                      <a:r>
                        <a:rPr lang="en-US" sz="1800" baseline="0" dirty="0" smtClean="0"/>
                        <a:t> BAN PT </a:t>
                      </a:r>
                      <a:r>
                        <a:rPr lang="en-US" sz="1800" baseline="0" dirty="0" err="1" smtClean="0"/>
                        <a:t>selama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satu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tahun</a:t>
                      </a:r>
                      <a:endParaRPr lang="en-US" sz="1800" b="0" baseline="0" dirty="0" smtClean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1426">
                <a:tc>
                  <a:txBody>
                    <a:bodyPr/>
                    <a:lstStyle/>
                    <a:p>
                      <a:r>
                        <a:rPr lang="en-US" sz="2400" b="1" dirty="0" err="1" smtClean="0"/>
                        <a:t>Sanksi</a:t>
                      </a:r>
                      <a:r>
                        <a:rPr lang="en-US" sz="2400" b="1" dirty="0" smtClean="0"/>
                        <a:t> </a:t>
                      </a:r>
                      <a:r>
                        <a:rPr lang="en-US" sz="2400" b="1" dirty="0" err="1" smtClean="0"/>
                        <a:t>Pelanggaran</a:t>
                      </a:r>
                      <a:endParaRPr lang="en-US" sz="2400" b="1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</a:pP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baseline="0" dirty="0" smtClean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8619479" y="1934954"/>
            <a:ext cx="0" cy="362804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8084463" y="2359501"/>
            <a:ext cx="993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2000" dirty="0">
                <a:solidFill>
                  <a:prstClr val="black"/>
                </a:solidFill>
              </a:rPr>
              <a:t>BAN PT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87351" y="2802504"/>
            <a:ext cx="3689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2000" dirty="0" err="1">
                <a:solidFill>
                  <a:prstClr val="black"/>
                </a:solidFill>
              </a:rPr>
              <a:t>Selambat-lambatnya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dirty="0" err="1">
                <a:solidFill>
                  <a:prstClr val="black"/>
                </a:solidFill>
              </a:rPr>
              <a:t>setiap</a:t>
            </a:r>
            <a:r>
              <a:rPr lang="en-US" sz="2000" dirty="0">
                <a:solidFill>
                  <a:prstClr val="black"/>
                </a:solidFill>
              </a:rPr>
              <a:t> 2 </a:t>
            </a:r>
            <a:r>
              <a:rPr lang="en-US" sz="2000" dirty="0" err="1">
                <a:solidFill>
                  <a:prstClr val="black"/>
                </a:solidFill>
              </a:rPr>
              <a:t>tahun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</a:p>
          <a:p>
            <a:pPr defTabSz="457200"/>
            <a:endParaRPr lang="en-US" sz="200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8619479" y="4579520"/>
            <a:ext cx="0" cy="929466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887493" y="4842660"/>
            <a:ext cx="1550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dirty="0" err="1">
                <a:solidFill>
                  <a:prstClr val="black"/>
                </a:solidFill>
              </a:rPr>
              <a:t>Penutupan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40747" y="4740982"/>
            <a:ext cx="1550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dirty="0" err="1">
                <a:solidFill>
                  <a:prstClr val="black"/>
                </a:solidFill>
              </a:rPr>
              <a:t>Pencabutan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pengakuan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76801" y="2359501"/>
            <a:ext cx="1210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2000" dirty="0">
                <a:solidFill>
                  <a:prstClr val="black"/>
                </a:solidFill>
              </a:rPr>
              <a:t>MENTERI</a:t>
            </a:r>
          </a:p>
        </p:txBody>
      </p:sp>
    </p:spTree>
    <p:extLst>
      <p:ext uri="{BB962C8B-B14F-4D97-AF65-F5344CB8AC3E}">
        <p14:creationId xmlns:p14="http://schemas.microsoft.com/office/powerpoint/2010/main" val="362441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33489"/>
            <a:ext cx="914400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16929" y="309282"/>
            <a:ext cx="7958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ADA BERAPA WAJAH DI DALAM GAMBAR INI?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3432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524000" y="0"/>
            <a:ext cx="762000" cy="9687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24200" y="0"/>
            <a:ext cx="7543800" cy="9687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pic>
        <p:nvPicPr>
          <p:cNvPr id="6" name="Picture 5" descr="tutwu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0748" y="76200"/>
            <a:ext cx="657252" cy="6572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448800" y="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d-ID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9515" y="3748572"/>
            <a:ext cx="70580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2600" b="1" dirty="0" err="1">
                <a:solidFill>
                  <a:srgbClr val="002060"/>
                </a:solidFill>
              </a:rPr>
              <a:t>Substansi</a:t>
            </a:r>
            <a:r>
              <a:rPr lang="en-US" sz="2600" b="1" dirty="0">
                <a:solidFill>
                  <a:srgbClr val="002060"/>
                </a:solidFill>
              </a:rPr>
              <a:t> :  KETENTUAN PERALIHAN</a:t>
            </a:r>
            <a:endParaRPr lang="en-US" sz="2600" dirty="0">
              <a:solidFill>
                <a:prstClr val="black"/>
              </a:solidFill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/>
          </p:nvPr>
        </p:nvGraphicFramePr>
        <p:xfrm>
          <a:off x="1638301" y="1482905"/>
          <a:ext cx="8928099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496"/>
                <a:gridCol w="824860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No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ISU POKOK</a:t>
                      </a:r>
                      <a:endParaRPr lang="en-US" sz="2400" dirty="0"/>
                    </a:p>
                  </a:txBody>
                  <a:tcPr/>
                </a:tc>
              </a:tr>
              <a:tr h="5535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 typeface="Arial"/>
                        <a:buNone/>
                      </a:pP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Izin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Penyelenggaraan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Prodi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atau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izin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pendirian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PT yang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sudah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diterbitkan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sebelum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tanggal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Agustus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2012,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tetap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berlaku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Jika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prodi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atau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PT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tersebut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belum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terakreditasi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maka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dinyatakan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terakreditasi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Jika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Prodi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atau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PT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tersebut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terakreditasi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maka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status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peringkatnya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masih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berlaku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hingga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masa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akreditasinya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berakhir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3023">
                <a:tc>
                  <a:txBody>
                    <a:bodyPr/>
                    <a:lstStyle/>
                    <a:p>
                      <a:pPr marL="0" lvl="0" indent="0" algn="ctr">
                        <a:buFont typeface="Arial"/>
                        <a:buNone/>
                      </a:pP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anggota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Akreditasi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Nasional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Perguruan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Tinggi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sebagaimana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Kepmendikbud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193/P/2011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tetap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menjalankan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tugas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sampai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penetapan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anggota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BAN-PT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sebagaimana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dimaksud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permendikbud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ini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3023">
                <a:tc>
                  <a:txBody>
                    <a:bodyPr/>
                    <a:lstStyle/>
                    <a:p>
                      <a:pPr marL="0" lvl="0" indent="0" algn="ctr">
                        <a:buFont typeface="Arial"/>
                        <a:buNone/>
                      </a:pP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Sebelum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LAM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terbentuk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akreditasi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program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studi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dilaksanakan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oleh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BAN-PT.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Sebelum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LL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Dikti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terbentuk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tugas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wewenangnya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dilakukan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oleh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Kopertis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57905" y="977313"/>
            <a:ext cx="70580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2600" b="1" dirty="0">
                <a:solidFill>
                  <a:srgbClr val="002060"/>
                </a:solidFill>
              </a:rPr>
              <a:t>KETENTUAN PERALIHAN</a:t>
            </a:r>
            <a:endParaRPr lang="en-US" sz="26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5000" y="5183550"/>
            <a:ext cx="70580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2600" b="1" dirty="0">
                <a:solidFill>
                  <a:srgbClr val="002060"/>
                </a:solidFill>
              </a:rPr>
              <a:t>KETENTUAN PENUTUP</a:t>
            </a:r>
            <a:endParaRPr lang="en-US" sz="2600" dirty="0">
              <a:solidFill>
                <a:prstClr val="blac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57906" y="5675992"/>
            <a:ext cx="8706895" cy="826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en-US" dirty="0" err="1">
                <a:solidFill>
                  <a:prstClr val="white"/>
                </a:solidFill>
              </a:rPr>
              <a:t>Permendikbud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nomor</a:t>
            </a:r>
            <a:r>
              <a:rPr lang="en-US" dirty="0">
                <a:solidFill>
                  <a:prstClr val="white"/>
                </a:solidFill>
              </a:rPr>
              <a:t> 59/2012 </a:t>
            </a:r>
            <a:r>
              <a:rPr lang="en-US" dirty="0" err="1">
                <a:solidFill>
                  <a:prstClr val="white"/>
                </a:solidFill>
              </a:rPr>
              <a:t>tentang</a:t>
            </a:r>
            <a:r>
              <a:rPr lang="en-US" dirty="0">
                <a:solidFill>
                  <a:prstClr val="white"/>
                </a:solidFill>
              </a:rPr>
              <a:t> BAN </a:t>
            </a:r>
            <a:r>
              <a:rPr lang="en-US" dirty="0" err="1">
                <a:solidFill>
                  <a:prstClr val="white"/>
                </a:solidFill>
              </a:rPr>
              <a:t>sepanjang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mengatur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mengenai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akreditasi</a:t>
            </a:r>
            <a:r>
              <a:rPr lang="en-US" dirty="0">
                <a:solidFill>
                  <a:prstClr val="white"/>
                </a:solidFill>
              </a:rPr>
              <a:t> PT, Prodi, </a:t>
            </a:r>
            <a:r>
              <a:rPr lang="en-US" dirty="0" err="1">
                <a:solidFill>
                  <a:prstClr val="white"/>
                </a:solidFill>
              </a:rPr>
              <a:t>dan</a:t>
            </a:r>
            <a:r>
              <a:rPr lang="en-US" dirty="0">
                <a:solidFill>
                  <a:prstClr val="white"/>
                </a:solidFill>
              </a:rPr>
              <a:t> BAN-PT </a:t>
            </a:r>
            <a:r>
              <a:rPr lang="en-US" dirty="0" err="1">
                <a:solidFill>
                  <a:prstClr val="white"/>
                </a:solidFill>
              </a:rPr>
              <a:t>dicabut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dan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dinyatakan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tidak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berlaku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13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/>
          </p:cNvSpPr>
          <p:nvPr>
            <p:ph type="title" idx="4294967295"/>
          </p:nvPr>
        </p:nvSpPr>
        <p:spPr>
          <a:xfrm>
            <a:off x="1524000" y="685801"/>
            <a:ext cx="3467100" cy="5229225"/>
          </a:xfrm>
        </p:spPr>
        <p:txBody>
          <a:bodyPr/>
          <a:lstStyle/>
          <a:p>
            <a:pPr eaLnBrk="1" hangingPunct="1"/>
            <a:r>
              <a:rPr lang="id-ID" sz="3300">
                <a:latin typeface="Bodoni MT Black" pitchFamily="18" charset="0"/>
              </a:rPr>
              <a:t>PESAN BAPAKKU: </a:t>
            </a:r>
            <a:r>
              <a:rPr lang="id-ID" sz="3300">
                <a:solidFill>
                  <a:srgbClr val="FF0000"/>
                </a:solidFill>
                <a:latin typeface="Bodoni MT Black" pitchFamily="18" charset="0"/>
              </a:rPr>
              <a:t/>
            </a:r>
            <a:br>
              <a:rPr lang="id-ID" sz="3300">
                <a:solidFill>
                  <a:srgbClr val="FF0000"/>
                </a:solidFill>
                <a:latin typeface="Bodoni MT Black" pitchFamily="18" charset="0"/>
              </a:rPr>
            </a:br>
            <a:r>
              <a:rPr lang="id-ID" sz="3300">
                <a:solidFill>
                  <a:srgbClr val="FF0000"/>
                </a:solidFill>
                <a:latin typeface="Bodoni MT Black" pitchFamily="18" charset="0"/>
              </a:rPr>
              <a:t>Apabila Pemimpin Bangsa ini tidak waspada, Bangsa ini akan menjadi Kuli di Negaranya sendiri</a:t>
            </a:r>
          </a:p>
        </p:txBody>
      </p:sp>
      <p:pic>
        <p:nvPicPr>
          <p:cNvPr id="55299" name="Picture 4" descr="DSC_029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063" y="0"/>
            <a:ext cx="5226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171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72E8ED-2331-4DC8-A4E0-2A39E0547808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52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3" name="Picture 6" descr="brain-drain-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28601"/>
            <a:ext cx="9254904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562601" y="2362200"/>
            <a:ext cx="204998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rgbClr val="666699">
                        <a:tint val="70000"/>
                        <a:satMod val="245000"/>
                      </a:srgbClr>
                    </a:gs>
                    <a:gs pos="75000">
                      <a:srgbClr val="6666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6666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BAN PT</a:t>
            </a:r>
            <a:endParaRPr lang="en-US" sz="2400" b="1" dirty="0">
              <a:ln w="11430"/>
              <a:gradFill>
                <a:gsLst>
                  <a:gs pos="0">
                    <a:srgbClr val="666699">
                      <a:tint val="70000"/>
                      <a:satMod val="245000"/>
                    </a:srgbClr>
                  </a:gs>
                  <a:gs pos="75000">
                    <a:srgbClr val="666699">
                      <a:tint val="90000"/>
                      <a:shade val="60000"/>
                      <a:satMod val="240000"/>
                    </a:srgbClr>
                  </a:gs>
                  <a:gs pos="100000">
                    <a:srgbClr val="666699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5130" y="894522"/>
            <a:ext cx="52715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PERGURUAN TINGGI INDONESIA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AKAN LEPAS LANDAS BERSAMA KENDARAAN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BAN PT MENUJU PERGURUAN TINGGI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YANG BERMUTU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01818" y="2967335"/>
            <a:ext cx="4788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Your text here</a:t>
            </a:r>
          </a:p>
        </p:txBody>
      </p:sp>
      <p:sp>
        <p:nvSpPr>
          <p:cNvPr id="7" name="Rectangle 6"/>
          <p:cNvSpPr/>
          <p:nvPr/>
        </p:nvSpPr>
        <p:spPr>
          <a:xfrm>
            <a:off x="7031677" y="5088674"/>
            <a:ext cx="516032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TERIMA KASIH</a:t>
            </a:r>
          </a:p>
          <a:p>
            <a:pPr algn="ctr"/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153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905000" y="457200"/>
            <a:ext cx="83820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8000" b="1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rPr>
              <a:t>A SMALL TRUTH TO MAKE LIFE</a:t>
            </a:r>
            <a:r>
              <a:rPr lang="en-US" altLang="en-US" sz="8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rPr>
              <a:t> 100% </a:t>
            </a:r>
          </a:p>
        </p:txBody>
      </p:sp>
    </p:spTree>
    <p:extLst>
      <p:ext uri="{BB962C8B-B14F-4D97-AF65-F5344CB8AC3E}">
        <p14:creationId xmlns:p14="http://schemas.microsoft.com/office/powerpoint/2010/main" val="20992535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WordArt 5"/>
          <p:cNvSpPr>
            <a:spLocks noChangeArrowheads="1" noChangeShapeType="1" noTextEdit="1"/>
          </p:cNvSpPr>
          <p:nvPr/>
        </p:nvSpPr>
        <p:spPr bwMode="auto">
          <a:xfrm>
            <a:off x="5715000" y="571500"/>
            <a:ext cx="838200" cy="1333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7333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If</a:t>
            </a:r>
          </a:p>
        </p:txBody>
      </p:sp>
      <p:sp>
        <p:nvSpPr>
          <p:cNvPr id="44038" name="WordArt 6"/>
          <p:cNvSpPr>
            <a:spLocks noChangeArrowheads="1" noChangeShapeType="1" noTextEdit="1"/>
          </p:cNvSpPr>
          <p:nvPr/>
        </p:nvSpPr>
        <p:spPr bwMode="auto">
          <a:xfrm>
            <a:off x="1752600" y="2590800"/>
            <a:ext cx="86106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3600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A B C D E F G H I J K L M N O P Q R S T U V W X Y Z</a:t>
            </a:r>
            <a:endParaRPr lang="en-US" sz="3600" kern="10">
              <a:ln w="19050">
                <a:solidFill>
                  <a:srgbClr val="FF6600"/>
                </a:solidFill>
                <a:round/>
                <a:headEnd/>
                <a:tailEnd/>
              </a:ln>
              <a:solidFill>
                <a:srgbClr val="FFCC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4039" name="WordArt 7"/>
          <p:cNvSpPr>
            <a:spLocks noChangeArrowheads="1" noChangeShapeType="1" noTextEdit="1"/>
          </p:cNvSpPr>
          <p:nvPr/>
        </p:nvSpPr>
        <p:spPr bwMode="auto">
          <a:xfrm>
            <a:off x="4191000" y="3619500"/>
            <a:ext cx="39624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is equal to</a:t>
            </a:r>
          </a:p>
        </p:txBody>
      </p:sp>
      <p:sp>
        <p:nvSpPr>
          <p:cNvPr id="44040" name="WordArt 8"/>
          <p:cNvSpPr>
            <a:spLocks noChangeArrowheads="1" noChangeShapeType="1" noTextEdit="1"/>
          </p:cNvSpPr>
          <p:nvPr/>
        </p:nvSpPr>
        <p:spPr bwMode="auto">
          <a:xfrm>
            <a:off x="1730376" y="4876800"/>
            <a:ext cx="870902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90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1 2 3 4 5 6 7 8 9 10 11 12 13 14 15 16 17 18 19 20 21 22 23 24 25 26 </a:t>
            </a:r>
          </a:p>
        </p:txBody>
      </p:sp>
    </p:spTree>
    <p:extLst>
      <p:ext uri="{BB962C8B-B14F-4D97-AF65-F5344CB8AC3E}">
        <p14:creationId xmlns:p14="http://schemas.microsoft.com/office/powerpoint/2010/main" val="334682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  <p:bldP spid="44038" grpId="0" animBg="1"/>
      <p:bldP spid="44039" grpId="0" animBg="1"/>
      <p:bldP spid="4404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676400" y="685801"/>
            <a:ext cx="88392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Hard Work</a:t>
            </a:r>
            <a:r>
              <a:rPr lang="en-US" altLang="en-US" sz="400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 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FFCC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H+A+R+D+W+O+R+K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FFCC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8+1+18+4+23+15+18+11 = </a:t>
            </a:r>
            <a:r>
              <a:rPr lang="en-US" altLang="en-US" sz="4000">
                <a:solidFill>
                  <a:srgbClr val="FF00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98%</a:t>
            </a:r>
            <a:endParaRPr lang="en-US" altLang="en-US" sz="3700">
              <a:solidFill>
                <a:srgbClr val="00CC99"/>
              </a:solidFill>
              <a:latin typeface="Arial Black" panose="020B0A04020102020204" pitchFamily="34" charset="0"/>
              <a:cs typeface="Courier New" panose="02070309020205020404" pitchFamily="49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676400" y="3854450"/>
            <a:ext cx="8839200" cy="239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Knowledge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700">
                <a:solidFill>
                  <a:srgbClr val="00FFFF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K+N+O+W+L+E+D+G+E 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700">
                <a:solidFill>
                  <a:srgbClr val="00FFFF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11+14+15+23+12+5+4+7+5 =</a:t>
            </a:r>
            <a:r>
              <a:rPr lang="en-US" altLang="en-US" sz="3700">
                <a:solidFill>
                  <a:srgbClr val="00CC99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 </a:t>
            </a:r>
            <a:r>
              <a:rPr lang="en-US" altLang="en-US" sz="3700">
                <a:solidFill>
                  <a:srgbClr val="FF00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96%</a:t>
            </a:r>
            <a:r>
              <a:rPr lang="en-US" altLang="en-US" sz="3700">
                <a:solidFill>
                  <a:srgbClr val="00CC99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26876897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utoUpdateAnimBg="0"/>
      <p:bldP spid="50179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1828800" y="152401"/>
            <a:ext cx="86106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Love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FFCC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L+O+V+E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FFCC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12+15+22+5 =</a:t>
            </a:r>
            <a:r>
              <a:rPr lang="en-US" altLang="en-US" sz="4000">
                <a:solidFill>
                  <a:srgbClr val="FF00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 54%</a:t>
            </a:r>
            <a:endParaRPr lang="en-US" altLang="en-US" sz="2000">
              <a:solidFill>
                <a:srgbClr val="FFFFCC"/>
              </a:solidFill>
              <a:latin typeface="Arial Black" panose="020B0A04020102020204" pitchFamily="34" charset="0"/>
              <a:cs typeface="Courier New" panose="02070309020205020404" pitchFamily="49" charset="0"/>
            </a:endParaRP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1828800" y="3108326"/>
            <a:ext cx="86106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Luck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00FFFF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L+U+C+K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00FFFF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12+21+3+11 = </a:t>
            </a:r>
            <a:r>
              <a:rPr lang="en-US" altLang="en-US" sz="4000">
                <a:solidFill>
                  <a:srgbClr val="FF00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47%</a:t>
            </a:r>
            <a:r>
              <a:rPr lang="en-US" altLang="en-US" sz="4000">
                <a:solidFill>
                  <a:srgbClr val="FFFFCC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 </a:t>
            </a:r>
            <a:endParaRPr lang="en-US" altLang="en-US" sz="2000">
              <a:solidFill>
                <a:srgbClr val="FFFFCC"/>
              </a:solidFill>
              <a:latin typeface="Arial Black" panose="020B0A04020102020204" pitchFamily="34" charset="0"/>
              <a:cs typeface="Courier New" panose="02070309020205020404" pitchFamily="49" charset="0"/>
            </a:endParaRP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28800" y="5851526"/>
            <a:ext cx="861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FFFFCC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( don't most of us think this is the most important ??? ) </a:t>
            </a:r>
          </a:p>
        </p:txBody>
      </p:sp>
    </p:spTree>
    <p:extLst>
      <p:ext uri="{BB962C8B-B14F-4D97-AF65-F5344CB8AC3E}">
        <p14:creationId xmlns:p14="http://schemas.microsoft.com/office/powerpoint/2010/main" val="217368923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  <p:bldP spid="51203" grpId="0" autoUpdateAnimBg="0"/>
      <p:bldP spid="51204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1676400" y="457201"/>
            <a:ext cx="8839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FFFFCC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Then what makes</a:t>
            </a:r>
            <a:r>
              <a:rPr lang="en-US" altLang="en-US" sz="4000">
                <a:solidFill>
                  <a:srgbClr val="56002B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 </a:t>
            </a:r>
            <a:r>
              <a:rPr lang="en-US" altLang="en-US" sz="4000">
                <a:solidFill>
                  <a:srgbClr val="FF00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100% </a:t>
            </a:r>
            <a:r>
              <a:rPr lang="en-US" altLang="en-US" sz="4000">
                <a:solidFill>
                  <a:srgbClr val="FFFFCC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?</a:t>
            </a:r>
            <a:endParaRPr lang="en-US" altLang="en-US" sz="4000">
              <a:solidFill>
                <a:srgbClr val="CC0099"/>
              </a:solidFill>
              <a:latin typeface="Arial Black" panose="020B0A04020102020204" pitchFamily="34" charset="0"/>
              <a:cs typeface="Courier New" panose="02070309020205020404" pitchFamily="49" charset="0"/>
            </a:endParaRP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1676400" y="1279526"/>
            <a:ext cx="88392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FFCC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Is it </a:t>
            </a:r>
            <a:r>
              <a:rPr lang="en-US" altLang="en-US" sz="40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Money</a:t>
            </a:r>
            <a:r>
              <a:rPr lang="en-US" altLang="en-US" sz="40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 </a:t>
            </a:r>
            <a:r>
              <a:rPr lang="en-US" altLang="en-US" sz="4000">
                <a:solidFill>
                  <a:srgbClr val="FFCC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? ... </a:t>
            </a:r>
            <a:r>
              <a:rPr lang="en-US" altLang="en-US" sz="4000">
                <a:solidFill>
                  <a:srgbClr val="FF00FF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NO ! ! !</a:t>
            </a:r>
            <a:endParaRPr lang="en-US" altLang="en-US" sz="4000">
              <a:solidFill>
                <a:srgbClr val="FFCC00"/>
              </a:solidFill>
              <a:latin typeface="Arial Black" panose="020B0A04020102020204" pitchFamily="34" charset="0"/>
              <a:cs typeface="Courier New" panose="02070309020205020404" pitchFamily="49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FFCC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M+O+N+E+Y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FFCC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13+15+14+5+25 = </a:t>
            </a:r>
            <a:r>
              <a:rPr lang="en-US" altLang="en-US" sz="4000">
                <a:solidFill>
                  <a:srgbClr val="FF00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72%</a:t>
            </a:r>
            <a:endParaRPr lang="en-US" altLang="en-US" sz="4000">
              <a:solidFill>
                <a:srgbClr val="CC0099"/>
              </a:solidFill>
              <a:latin typeface="Arial Black" panose="020B0A04020102020204" pitchFamily="34" charset="0"/>
              <a:cs typeface="Courier New" panose="02070309020205020404" pitchFamily="49" charset="0"/>
            </a:endParaRP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676400" y="4114801"/>
            <a:ext cx="883920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 u="sng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Leadership</a:t>
            </a:r>
            <a:r>
              <a:rPr lang="en-US" altLang="en-US" sz="40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 </a:t>
            </a:r>
            <a:r>
              <a:rPr lang="en-US" altLang="en-US" sz="4000">
                <a:solidFill>
                  <a:srgbClr val="FFCC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? ... </a:t>
            </a:r>
            <a:r>
              <a:rPr lang="en-US" altLang="en-US" sz="4000">
                <a:solidFill>
                  <a:srgbClr val="FF00FF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NO ! ! !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700">
                <a:solidFill>
                  <a:srgbClr val="00FFFF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L+E+A+D+E+R+S+H+I+P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700">
                <a:solidFill>
                  <a:srgbClr val="00FFFF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 12+5+1+4+5+18+19+9+16 =</a:t>
            </a:r>
            <a:r>
              <a:rPr lang="en-US" altLang="en-US" sz="3700">
                <a:solidFill>
                  <a:srgbClr val="CC0099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 </a:t>
            </a:r>
            <a:r>
              <a:rPr lang="en-US" altLang="en-US" sz="4000">
                <a:solidFill>
                  <a:srgbClr val="FF0000"/>
                </a:solidFill>
                <a:latin typeface="Arial Black" panose="020B0A04020102020204" pitchFamily="34" charset="0"/>
                <a:cs typeface="Courier New" panose="02070309020205020404" pitchFamily="49" charset="0"/>
              </a:rPr>
              <a:t>89%</a:t>
            </a:r>
            <a:endParaRPr lang="en-US" altLang="en-US" sz="4000">
              <a:solidFill>
                <a:srgbClr val="CC0099"/>
              </a:solidFill>
              <a:latin typeface="Arial Black" panose="020B0A04020102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538901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utoUpdateAnimBg="0"/>
      <p:bldP spid="52227" grpId="0" autoUpdateAnimBg="0"/>
      <p:bldP spid="52228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1828800" y="974726"/>
            <a:ext cx="8610600" cy="527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B2B2B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Every problem has a solution, only if we perhaps change our attitude.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B2B2B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To go to the top,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B2B2B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to that </a:t>
            </a:r>
            <a:r>
              <a:rPr lang="en-US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100%</a:t>
            </a:r>
            <a:r>
              <a:rPr lang="en-US" altLang="en-US" sz="4000">
                <a:solidFill>
                  <a:srgbClr val="B2B2B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, 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B2B2B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what we really need to go further... a bit more... </a:t>
            </a:r>
          </a:p>
        </p:txBody>
      </p:sp>
    </p:spTree>
    <p:extLst>
      <p:ext uri="{BB962C8B-B14F-4D97-AF65-F5344CB8AC3E}">
        <p14:creationId xmlns:p14="http://schemas.microsoft.com/office/powerpoint/2010/main" val="132424303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1828800" y="1417639"/>
            <a:ext cx="861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US" altLang="en-US" sz="2000">
              <a:solidFill>
                <a:srgbClr val="FFFF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1676400" y="839788"/>
            <a:ext cx="88392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400">
                <a:solidFill>
                  <a:srgbClr val="CC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ATTITUDE</a:t>
            </a:r>
            <a:r>
              <a:rPr lang="en-US" altLang="en-US" sz="400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 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A+T+T+I+T+U+D+E 1+20+20+9+20+21+4+5 = </a:t>
            </a:r>
            <a:r>
              <a:rPr lang="en-US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100%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676400" y="4022726"/>
            <a:ext cx="88392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B2B2B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It is </a:t>
            </a:r>
            <a:r>
              <a:rPr lang="en-US" altLang="en-US" sz="4000" u="sng">
                <a:solidFill>
                  <a:srgbClr val="B2B2B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OUR ATTITUDE</a:t>
            </a:r>
            <a:r>
              <a:rPr lang="en-US" altLang="en-US" sz="4000">
                <a:solidFill>
                  <a:srgbClr val="B2B2B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 towards Life and Work that makes OUR Life</a:t>
            </a:r>
            <a:r>
              <a:rPr lang="en-US" altLang="en-US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 </a:t>
            </a:r>
            <a:r>
              <a:rPr lang="en-US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100%</a:t>
            </a:r>
            <a:r>
              <a:rPr lang="en-US" altLang="en-US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 </a:t>
            </a:r>
            <a:r>
              <a:rPr lang="en-US" altLang="en-US" sz="4000">
                <a:solidFill>
                  <a:srgbClr val="B2B2B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! ! !</a:t>
            </a:r>
          </a:p>
        </p:txBody>
      </p:sp>
    </p:spTree>
    <p:extLst>
      <p:ext uri="{BB962C8B-B14F-4D97-AF65-F5344CB8AC3E}">
        <p14:creationId xmlns:p14="http://schemas.microsoft.com/office/powerpoint/2010/main" val="327912971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utoUpdateAnimBg="0"/>
      <p:bldP spid="54275" grpId="0" autoUpdateAnimBg="0"/>
      <p:bldP spid="5427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o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80326" y="1970088"/>
            <a:ext cx="2665413" cy="1871663"/>
          </a:xfrm>
          <a:prstGeom prst="rect">
            <a:avLst/>
          </a:prstGeom>
          <a:solidFill>
            <a:srgbClr val="FFFF00"/>
          </a:solidFill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2291" name="Picture 3" descr="Do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7575" y="1970088"/>
            <a:ext cx="2808288" cy="1871663"/>
          </a:xfrm>
          <a:prstGeom prst="rect">
            <a:avLst/>
          </a:prstGeom>
          <a:solidFill>
            <a:srgbClr val="FFFF66"/>
          </a:solidFill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2292" name="Picture 4" descr="Dog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63750" y="1970088"/>
            <a:ext cx="2520950" cy="1871663"/>
          </a:xfrm>
          <a:prstGeom prst="rect">
            <a:avLst/>
          </a:prstGeom>
          <a:solidFill>
            <a:srgbClr val="CCFF99"/>
          </a:solidFill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2293" name="Picture 5" descr="Dog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63751" y="3986212"/>
            <a:ext cx="2519363" cy="1728788"/>
          </a:xfrm>
          <a:prstGeom prst="rect">
            <a:avLst/>
          </a:prstGeom>
          <a:solidFill>
            <a:srgbClr val="FFCCFF"/>
          </a:solidFill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2294" name="Picture 6" descr="Dog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27575" y="3986212"/>
            <a:ext cx="2808288" cy="1728788"/>
          </a:xfrm>
          <a:prstGeom prst="rect">
            <a:avLst/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2071688" y="639764"/>
            <a:ext cx="8367712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lIns="91423" tIns="45711" rIns="91423" bIns="45711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Kristen ITC" pitchFamily="66" charset="0"/>
              </a:rPr>
              <a:t>Berubah atau Sekedar mencontoh ?</a:t>
            </a:r>
          </a:p>
        </p:txBody>
      </p:sp>
    </p:spTree>
    <p:extLst>
      <p:ext uri="{BB962C8B-B14F-4D97-AF65-F5344CB8AC3E}">
        <p14:creationId xmlns:p14="http://schemas.microsoft.com/office/powerpoint/2010/main" val="10351539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9" name="WordArt 9"/>
          <p:cNvSpPr>
            <a:spLocks noChangeArrowheads="1" noChangeShapeType="1" noTextEdit="1"/>
          </p:cNvSpPr>
          <p:nvPr/>
        </p:nvSpPr>
        <p:spPr bwMode="auto">
          <a:xfrm>
            <a:off x="1828800" y="1981200"/>
            <a:ext cx="8534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 panose="020B0806030902050204" pitchFamily="34" charset="0"/>
              </a:rPr>
              <a:t>ATTITUDE IS EVERYTHING</a:t>
            </a: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1676400" y="3946526"/>
            <a:ext cx="8839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B2B2B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Change Your Attitude …</a:t>
            </a: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1676400" y="4784726"/>
            <a:ext cx="8839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000">
                <a:solidFill>
                  <a:srgbClr val="B2B2B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And You Change Your Life ! ! !</a:t>
            </a:r>
          </a:p>
        </p:txBody>
      </p:sp>
    </p:spTree>
    <p:extLst>
      <p:ext uri="{BB962C8B-B14F-4D97-AF65-F5344CB8AC3E}">
        <p14:creationId xmlns:p14="http://schemas.microsoft.com/office/powerpoint/2010/main" val="302436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925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 animBg="1"/>
      <p:bldP spid="46090" grpId="0" autoUpdateAnimBg="0"/>
      <p:bldP spid="46091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1524000" y="-152400"/>
            <a:ext cx="7391400" cy="53340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CC"/>
              </a:solidFill>
            </a:endParaRP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1524000" y="293688"/>
            <a:ext cx="9296400" cy="6716712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CC"/>
              </a:solidFill>
            </a:endParaRP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1371600"/>
            <a:ext cx="8610600" cy="685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/>
            <a:r>
              <a:rPr lang="en-US" altLang="en-US" sz="3600" b="1">
                <a:latin typeface="Comic Sans MS" panose="030F0702030302020204" pitchFamily="66" charset="0"/>
                <a:cs typeface="Courier New" panose="02070309020205020404" pitchFamily="49" charset="0"/>
              </a:rPr>
              <a:t>Now that you know the answer…</a:t>
            </a:r>
            <a:endParaRPr lang="en-US" altLang="en-US" sz="3600" b="1">
              <a:latin typeface="Comic Sans MS" panose="030F0702030302020204" pitchFamily="66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2171700" y="3200400"/>
            <a:ext cx="7772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914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371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828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2860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600" b="1">
                <a:solidFill>
                  <a:srgbClr val="66FF33"/>
                </a:solidFill>
                <a:latin typeface="Comic Sans MS" panose="030F0702030302020204" pitchFamily="66" charset="0"/>
                <a:cs typeface="Courier New" panose="02070309020205020404" pitchFamily="49" charset="0"/>
              </a:rPr>
              <a:t>THE LEAST YOU CAN DO IS TO SHARE THIS MESSAGE WITH THOSE YOU CARE</a:t>
            </a: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1676400" y="2652714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CC"/>
              </a:solidFill>
            </a:endParaRPr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1676400" y="1281114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200">
                <a:solidFill>
                  <a:srgbClr val="FFFFCC"/>
                </a:solidFill>
                <a:cs typeface="Arial" panose="020B0604020202020204" pitchFamily="34" charset="0"/>
              </a:rPr>
              <a:t> </a:t>
            </a:r>
            <a:endParaRPr lang="en-US" altLang="en-US" sz="1200">
              <a:solidFill>
                <a:srgbClr val="FFFF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400">
              <a:solidFill>
                <a:srgbClr val="FFFFCC"/>
              </a:solidFill>
              <a:cs typeface="Times New Roman" panose="02020603050405020304" pitchFamily="18" charset="0"/>
            </a:endParaRPr>
          </a:p>
        </p:txBody>
      </p:sp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3906839" y="2680644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CC"/>
              </a:solidFill>
            </a:endParaRPr>
          </a:p>
        </p:txBody>
      </p: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1752600" y="1828800"/>
            <a:ext cx="8610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00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1257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714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1717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600" b="1">
                <a:solidFill>
                  <a:srgbClr val="FF0000"/>
                </a:solidFill>
                <a:latin typeface="Comic Sans MS" panose="030F0702030302020204" pitchFamily="66" charset="0"/>
                <a:cs typeface="Courier New" panose="02070309020205020404" pitchFamily="49" charset="0"/>
              </a:rPr>
              <a:t>WHAT WILL YOU DO ABOUT IT ?</a:t>
            </a:r>
            <a:endParaRPr lang="en-US" altLang="en-US" sz="36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631939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  <p:bldP spid="47107" grpId="0" autoUpdateAnimBg="0"/>
      <p:bldP spid="47118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 KREATIFITAS</a:t>
            </a:r>
            <a:br>
              <a:rPr lang="en-US" dirty="0" smtClean="0"/>
            </a:br>
            <a:r>
              <a:rPr lang="en-US" dirty="0" smtClean="0"/>
              <a:t>SIAP?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F19F94-8FA6-4772-BE8C-F8309DCD5F36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62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02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8917" y="1304926"/>
            <a:ext cx="10363200" cy="1362075"/>
          </a:xfrm>
        </p:spPr>
        <p:txBody>
          <a:bodyPr/>
          <a:lstStyle/>
          <a:p>
            <a:r>
              <a:rPr lang="en-US" dirty="0" smtClean="0"/>
              <a:t>BERSYUKUR KITA DIBERI KEBERKAHAN</a:t>
            </a:r>
            <a:br>
              <a:rPr lang="en-US" dirty="0" smtClean="0"/>
            </a:br>
            <a:r>
              <a:rPr lang="en-US" sz="3600" dirty="0" smtClean="0"/>
              <a:t>TANGAN DAN KAKI YANG MAMPU BERGERAK, </a:t>
            </a:r>
            <a:br>
              <a:rPr lang="en-US" sz="3600" dirty="0" smtClean="0"/>
            </a:br>
            <a:r>
              <a:rPr lang="en-US" sz="3600" dirty="0" smtClean="0"/>
              <a:t>JANTUNG YANG MASIH BERDETAK, </a:t>
            </a:r>
            <a:br>
              <a:rPr lang="en-US" sz="3600" dirty="0" smtClean="0"/>
            </a:br>
            <a:r>
              <a:rPr lang="en-US" sz="3600" dirty="0" smtClean="0"/>
              <a:t>OTAK YANG MAMPU BERPIKIR SEHAT….</a:t>
            </a:r>
            <a:br>
              <a:rPr lang="en-US" sz="3600" dirty="0" smtClean="0"/>
            </a:br>
            <a:r>
              <a:rPr lang="en-US" sz="3600" dirty="0" smtClean="0"/>
              <a:t>ALHAMDULILLAH….</a:t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622" y="4976813"/>
            <a:ext cx="10363200" cy="1500187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F19F94-8FA6-4772-BE8C-F8309DCD5F36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63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37054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940D-ADF0-4130-8705-7DDA2CEF9296}" type="slidenum">
              <a:rPr lang="en-US">
                <a:solidFill>
                  <a:srgbClr val="FFFFFF"/>
                </a:solidFill>
              </a:rPr>
              <a:pPr/>
              <a:t>64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01762" name="Rectangle 2"/>
          <p:cNvSpPr>
            <a:spLocks noChangeArrowheads="1"/>
          </p:cNvSpPr>
          <p:nvPr/>
        </p:nvSpPr>
        <p:spPr bwMode="auto">
          <a:xfrm>
            <a:off x="1905000" y="609600"/>
            <a:ext cx="8382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5400" b="1" i="1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Empat Lilin</a:t>
            </a:r>
          </a:p>
        </p:txBody>
      </p:sp>
      <p:pic>
        <p:nvPicPr>
          <p:cNvPr id="501763" name="Picture 3" descr="h52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2" r="25798"/>
          <a:stretch>
            <a:fillRect/>
          </a:stretch>
        </p:blipFill>
        <p:spPr bwMode="auto">
          <a:xfrm>
            <a:off x="2362200" y="3200400"/>
            <a:ext cx="1600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64" name="Picture 4" descr="h52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2" r="25798"/>
          <a:stretch>
            <a:fillRect/>
          </a:stretch>
        </p:blipFill>
        <p:spPr bwMode="auto">
          <a:xfrm>
            <a:off x="4343400" y="2590800"/>
            <a:ext cx="1600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65" name="Picture 5" descr="h52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2" r="25798"/>
          <a:stretch>
            <a:fillRect/>
          </a:stretch>
        </p:blipFill>
        <p:spPr bwMode="auto">
          <a:xfrm>
            <a:off x="6324600" y="1981200"/>
            <a:ext cx="1600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66" name="Picture 6" descr="h52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2" r="25798"/>
          <a:stretch>
            <a:fillRect/>
          </a:stretch>
        </p:blipFill>
        <p:spPr bwMode="auto">
          <a:xfrm>
            <a:off x="8305800" y="1600200"/>
            <a:ext cx="1600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7 if we hold on togeth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82400" y="1457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61046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0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1818" numSld="13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01762" grpId="0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D37D8-C8F3-403B-A9EF-7A2D2511F7A0}" type="slidenum">
              <a:rPr lang="en-US">
                <a:solidFill>
                  <a:srgbClr val="FFFFFF"/>
                </a:solidFill>
              </a:rPr>
              <a:pPr/>
              <a:t>65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02786" name="Rectangle 2"/>
          <p:cNvSpPr>
            <a:spLocks noChangeArrowheads="1"/>
          </p:cNvSpPr>
          <p:nvPr/>
        </p:nvSpPr>
        <p:spPr bwMode="auto">
          <a:xfrm>
            <a:off x="3276600" y="4114800"/>
            <a:ext cx="6096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600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Ada 4 lilin yang menyala,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600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Sedikit demi sedikit habis meleleh.</a:t>
            </a:r>
          </a:p>
        </p:txBody>
      </p:sp>
      <p:pic>
        <p:nvPicPr>
          <p:cNvPr id="502787" name="Picture 3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2590800" y="1752600"/>
            <a:ext cx="7429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788" name="Picture 4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4572000" y="1295400"/>
            <a:ext cx="7429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789" name="Picture 5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6477000" y="762000"/>
            <a:ext cx="7429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790" name="Picture 6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8458200" y="457200"/>
            <a:ext cx="7429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451648"/>
      </p:ext>
    </p:extLst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02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02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786" grpId="0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E515B-4AAC-4E74-BA82-7F3BF8525649}" type="slidenum">
              <a:rPr lang="en-US">
                <a:solidFill>
                  <a:srgbClr val="FFFFFF"/>
                </a:solidFill>
              </a:rPr>
              <a:pPr/>
              <a:t>66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03810" name="Rectangle 2"/>
          <p:cNvSpPr>
            <a:spLocks noChangeArrowheads="1"/>
          </p:cNvSpPr>
          <p:nvPr/>
        </p:nvSpPr>
        <p:spPr bwMode="auto">
          <a:xfrm>
            <a:off x="3962400" y="3733801"/>
            <a:ext cx="67056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600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Suasana begitu sunyi sehingga terdengarlah percakapan mereka.</a:t>
            </a:r>
          </a:p>
        </p:txBody>
      </p:sp>
      <p:pic>
        <p:nvPicPr>
          <p:cNvPr id="503811" name="Picture 3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2133600" y="3886200"/>
            <a:ext cx="7429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3812" name="Picture 4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3048000" y="2438400"/>
            <a:ext cx="7429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3813" name="Picture 5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4038600" y="1295400"/>
            <a:ext cx="7429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3814" name="Picture 6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4953000" y="381000"/>
            <a:ext cx="7429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115522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0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0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3810" grpId="0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0DB9A-9497-4012-B973-7A24855E8B2D}" type="slidenum">
              <a:rPr lang="en-US">
                <a:solidFill>
                  <a:srgbClr val="FFFFFF"/>
                </a:solidFill>
              </a:rPr>
              <a:pPr/>
              <a:t>67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04834" name="Rectangle 2"/>
          <p:cNvSpPr>
            <a:spLocks noChangeArrowheads="1"/>
          </p:cNvSpPr>
          <p:nvPr/>
        </p:nvSpPr>
        <p:spPr bwMode="auto">
          <a:xfrm>
            <a:off x="4343400" y="990601"/>
            <a:ext cx="5943600" cy="454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Yang pertama berkata: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40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“</a:t>
            </a:r>
            <a:r>
              <a:rPr lang="pt-BR" sz="4000" b="1" i="1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Aku adalah Perubahan</a:t>
            </a: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Namun manusia tak mampu berubah: maka lebih baik aku mematikan diriku saja!”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Demikianlah sedikit demi sedikit sang lilin padam.</a:t>
            </a:r>
          </a:p>
        </p:txBody>
      </p:sp>
      <p:pic>
        <p:nvPicPr>
          <p:cNvPr id="504835" name="Picture 3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2514601" y="2133600"/>
            <a:ext cx="11715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73535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87D71-7C64-486D-AE48-C06B1C903E88}" type="slidenum">
              <a:rPr lang="en-US">
                <a:solidFill>
                  <a:srgbClr val="FFFFFF"/>
                </a:solidFill>
              </a:rPr>
              <a:pPr/>
              <a:t>68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05858" name="Rectangle 2"/>
          <p:cNvSpPr>
            <a:spLocks noChangeArrowheads="1"/>
          </p:cNvSpPr>
          <p:nvPr/>
        </p:nvSpPr>
        <p:spPr bwMode="auto">
          <a:xfrm>
            <a:off x="3505200" y="609601"/>
            <a:ext cx="6858000" cy="454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Yang kedua berkata: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40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“ </a:t>
            </a:r>
            <a:r>
              <a:rPr lang="pt-BR" sz="4000" b="1" i="1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Aku adalah Iman</a:t>
            </a:r>
            <a:endParaRPr lang="pt-BR" sz="40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Sayang aku tak berguna lagi.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Manusia tak mau mengenalku,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Untuk itulah tak ada gunanya aku tetap menyala.”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Begitu selesai bicara, tiupan angin memadamkannya.</a:t>
            </a:r>
          </a:p>
        </p:txBody>
      </p:sp>
      <p:pic>
        <p:nvPicPr>
          <p:cNvPr id="505859" name="Picture 3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2209801" y="1905000"/>
            <a:ext cx="11715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077709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66E0-40DA-4D4C-BF88-4221D921D4F0}" type="slidenum">
              <a:rPr lang="en-US">
                <a:solidFill>
                  <a:srgbClr val="FFFFFF"/>
                </a:solidFill>
              </a:rPr>
              <a:pPr/>
              <a:t>69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06882" name="Rectangle 2"/>
          <p:cNvSpPr>
            <a:spLocks noChangeArrowheads="1"/>
          </p:cNvSpPr>
          <p:nvPr/>
        </p:nvSpPr>
        <p:spPr bwMode="auto">
          <a:xfrm>
            <a:off x="1752600" y="300038"/>
            <a:ext cx="6248400" cy="625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Dengan sedih giliran Lilin ketiga bicara: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40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“ </a:t>
            </a:r>
            <a:r>
              <a:rPr lang="pt-BR" sz="4000" b="1" i="1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Aku adalah Cinta</a:t>
            </a:r>
            <a:endParaRPr lang="pt-BR" sz="40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Tak mampu lagi aku untuk tetap menyala.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Manusia tidak lagi memandang dan mengganggapku berguna.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Mereka saling membenci, bahkan membenci mereka yang mencintainya, membenci keluarganya.”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Tanpa menunggu waktu lama, maka matilah Lilin ketiga.</a:t>
            </a:r>
          </a:p>
        </p:txBody>
      </p:sp>
      <p:pic>
        <p:nvPicPr>
          <p:cNvPr id="506883" name="Picture 3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8610600" y="1981200"/>
            <a:ext cx="120015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134349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6774287" y="365449"/>
            <a:ext cx="4267200" cy="2364872"/>
          </a:xfrm>
        </p:spPr>
        <p:txBody>
          <a:bodyPr/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sz="4000" b="1" dirty="0"/>
              <a:t>ONE VISION</a:t>
            </a:r>
          </a:p>
          <a:p>
            <a:pPr algn="r" eaLnBrk="1" hangingPunct="1"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chemeClr val="tx2"/>
                </a:solidFill>
              </a:rPr>
              <a:t>ONE IDENTITY</a:t>
            </a:r>
            <a:endParaRPr lang="en-US" sz="4000" b="1" dirty="0"/>
          </a:p>
          <a:p>
            <a:pPr algn="r" eaLnBrk="1" hangingPunct="1"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rgbClr val="FF0000"/>
                </a:solidFill>
              </a:rPr>
              <a:t>ONE COMMUNITY</a:t>
            </a:r>
          </a:p>
        </p:txBody>
      </p:sp>
      <p:pic>
        <p:nvPicPr>
          <p:cNvPr id="22531" name="Picture 2" descr="F:\Posters\management\decis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46482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8799491" y="2441048"/>
            <a:ext cx="3124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="1" i="1" dirty="0">
                <a:solidFill>
                  <a:prstClr val="black"/>
                </a:solidFill>
                <a:latin typeface="Calibri" panose="020F0502020204030204" pitchFamily="34" charset="0"/>
              </a:rPr>
              <a:t>Roadmap for ASEAN Community 2009 - 2015</a:t>
            </a:r>
          </a:p>
        </p:txBody>
      </p:sp>
      <p:sp>
        <p:nvSpPr>
          <p:cNvPr id="2" name="Down Arrow 1"/>
          <p:cNvSpPr/>
          <p:nvPr/>
        </p:nvSpPr>
        <p:spPr>
          <a:xfrm>
            <a:off x="7479405" y="2726552"/>
            <a:ext cx="437882" cy="7212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681989" y="3447769"/>
            <a:ext cx="5241702" cy="31126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prstClr val="white"/>
                </a:solidFill>
              </a:rPr>
              <a:t>Dampaknya</a:t>
            </a:r>
            <a:r>
              <a:rPr lang="en-US" sz="2000" dirty="0">
                <a:solidFill>
                  <a:prstClr val="white"/>
                </a:solidFill>
              </a:rPr>
              <a:t>:</a:t>
            </a:r>
          </a:p>
          <a:p>
            <a:pPr algn="ctr"/>
            <a:endParaRPr lang="en-US" sz="2000" dirty="0">
              <a:solidFill>
                <a:prstClr val="white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n-US" sz="2000" dirty="0" err="1">
                <a:solidFill>
                  <a:prstClr val="white"/>
                </a:solidFill>
              </a:rPr>
              <a:t>Saling</a:t>
            </a:r>
            <a:r>
              <a:rPr lang="en-US" sz="2000" dirty="0">
                <a:solidFill>
                  <a:prstClr val="white"/>
                </a:solidFill>
              </a:rPr>
              <a:t> </a:t>
            </a:r>
            <a:r>
              <a:rPr lang="en-US" sz="2000" dirty="0" err="1">
                <a:solidFill>
                  <a:prstClr val="white"/>
                </a:solidFill>
              </a:rPr>
              <a:t>pengakuan</a:t>
            </a:r>
            <a:r>
              <a:rPr lang="en-US" sz="2000" dirty="0">
                <a:solidFill>
                  <a:prstClr val="white"/>
                </a:solidFill>
              </a:rPr>
              <a:t> </a:t>
            </a:r>
            <a:r>
              <a:rPr lang="en-US" sz="2000" dirty="0" err="1">
                <a:solidFill>
                  <a:prstClr val="white"/>
                </a:solidFill>
              </a:rPr>
              <a:t>kompetensi</a:t>
            </a:r>
            <a:r>
              <a:rPr lang="en-US" sz="2000" dirty="0">
                <a:solidFill>
                  <a:prstClr val="white"/>
                </a:solidFill>
              </a:rPr>
              <a:t> dan </a:t>
            </a:r>
            <a:r>
              <a:rPr lang="en-US" sz="2000" dirty="0" err="1">
                <a:solidFill>
                  <a:prstClr val="white"/>
                </a:solidFill>
              </a:rPr>
              <a:t>kualifikasi</a:t>
            </a:r>
            <a:r>
              <a:rPr lang="en-US" sz="2000" dirty="0">
                <a:solidFill>
                  <a:prstClr val="white"/>
                </a:solidFill>
              </a:rPr>
              <a:t> SDM</a:t>
            </a:r>
          </a:p>
          <a:p>
            <a:pPr marL="342900" indent="-342900">
              <a:buFontTx/>
              <a:buAutoNum type="arabicPeriod"/>
            </a:pPr>
            <a:r>
              <a:rPr lang="en-US" sz="2000" dirty="0" err="1" smtClean="0">
                <a:solidFill>
                  <a:prstClr val="white"/>
                </a:solidFill>
              </a:rPr>
              <a:t>Meningkatnya</a:t>
            </a:r>
            <a:r>
              <a:rPr lang="en-US" sz="2000" dirty="0" smtClean="0">
                <a:solidFill>
                  <a:prstClr val="white"/>
                </a:solidFill>
              </a:rPr>
              <a:t> </a:t>
            </a:r>
            <a:r>
              <a:rPr lang="en-US" sz="2000" dirty="0" err="1" smtClean="0">
                <a:solidFill>
                  <a:prstClr val="white"/>
                </a:solidFill>
              </a:rPr>
              <a:t>mobilitas</a:t>
            </a:r>
            <a:r>
              <a:rPr lang="en-US" sz="2000" dirty="0" smtClean="0">
                <a:solidFill>
                  <a:prstClr val="white"/>
                </a:solidFill>
              </a:rPr>
              <a:t> </a:t>
            </a:r>
            <a:r>
              <a:rPr lang="en-US" sz="2000" dirty="0">
                <a:solidFill>
                  <a:prstClr val="white"/>
                </a:solidFill>
              </a:rPr>
              <a:t>orang</a:t>
            </a:r>
          </a:p>
          <a:p>
            <a:pPr marL="342900" indent="-342900">
              <a:buFontTx/>
              <a:buAutoNum type="arabicPeriod"/>
            </a:pPr>
            <a:r>
              <a:rPr lang="en-US" sz="2000" dirty="0" err="1" smtClean="0">
                <a:solidFill>
                  <a:prstClr val="white"/>
                </a:solidFill>
              </a:rPr>
              <a:t>Meningkatnya</a:t>
            </a:r>
            <a:r>
              <a:rPr lang="en-US" sz="2000" dirty="0" smtClean="0">
                <a:solidFill>
                  <a:prstClr val="white"/>
                </a:solidFill>
              </a:rPr>
              <a:t> </a:t>
            </a:r>
            <a:r>
              <a:rPr lang="en-US" sz="2000" dirty="0" err="1" smtClean="0">
                <a:solidFill>
                  <a:prstClr val="white"/>
                </a:solidFill>
              </a:rPr>
              <a:t>mobilitas</a:t>
            </a:r>
            <a:r>
              <a:rPr lang="en-US" sz="2000" dirty="0" smtClean="0">
                <a:solidFill>
                  <a:prstClr val="white"/>
                </a:solidFill>
              </a:rPr>
              <a:t> </a:t>
            </a:r>
            <a:r>
              <a:rPr lang="en-US" sz="2000" dirty="0" err="1">
                <a:solidFill>
                  <a:prstClr val="white"/>
                </a:solidFill>
              </a:rPr>
              <a:t>jasa</a:t>
            </a:r>
            <a:r>
              <a:rPr lang="en-US" sz="2000" dirty="0">
                <a:solidFill>
                  <a:prstClr val="white"/>
                </a:solidFill>
              </a:rPr>
              <a:t> (</a:t>
            </a:r>
            <a:r>
              <a:rPr lang="en-US" sz="2000" dirty="0" err="1">
                <a:solidFill>
                  <a:prstClr val="white"/>
                </a:solidFill>
              </a:rPr>
              <a:t>termasuk</a:t>
            </a:r>
            <a:r>
              <a:rPr lang="en-US" sz="2000" dirty="0">
                <a:solidFill>
                  <a:prstClr val="white"/>
                </a:solidFill>
              </a:rPr>
              <a:t> </a:t>
            </a:r>
            <a:r>
              <a:rPr lang="en-US" sz="2000" dirty="0" err="1">
                <a:solidFill>
                  <a:prstClr val="white"/>
                </a:solidFill>
              </a:rPr>
              <a:t>pendidikan</a:t>
            </a:r>
            <a:r>
              <a:rPr lang="en-US" sz="2000" dirty="0">
                <a:solidFill>
                  <a:prstClr val="white"/>
                </a:solidFill>
              </a:rPr>
              <a:t>) </a:t>
            </a:r>
          </a:p>
          <a:p>
            <a:pPr marL="342900" indent="-342900">
              <a:buFontTx/>
              <a:buAutoNum type="arabicPeriod"/>
            </a:pPr>
            <a:r>
              <a:rPr lang="en-US" sz="2000" dirty="0" err="1" smtClean="0">
                <a:solidFill>
                  <a:prstClr val="white"/>
                </a:solidFill>
              </a:rPr>
              <a:t>Meningkatnya</a:t>
            </a:r>
            <a:r>
              <a:rPr lang="en-US" sz="2000" dirty="0" smtClean="0">
                <a:solidFill>
                  <a:prstClr val="white"/>
                </a:solidFill>
              </a:rPr>
              <a:t> </a:t>
            </a:r>
            <a:r>
              <a:rPr lang="en-US" sz="2000" dirty="0" err="1" smtClean="0">
                <a:solidFill>
                  <a:prstClr val="white"/>
                </a:solidFill>
              </a:rPr>
              <a:t>mobilitas</a:t>
            </a:r>
            <a:r>
              <a:rPr lang="en-US" sz="2000" dirty="0" smtClean="0">
                <a:solidFill>
                  <a:prstClr val="white"/>
                </a:solidFill>
              </a:rPr>
              <a:t> </a:t>
            </a:r>
            <a:r>
              <a:rPr lang="en-US" sz="2000" dirty="0" err="1" smtClean="0">
                <a:solidFill>
                  <a:prstClr val="white"/>
                </a:solidFill>
              </a:rPr>
              <a:t>barang</a:t>
            </a:r>
            <a:endParaRPr lang="en-US" dirty="0">
              <a:solidFill>
                <a:prstClr val="white"/>
              </a:solidFill>
            </a:endParaRPr>
          </a:p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33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7AF0C-75AF-43D9-AE02-85266A280558}" type="slidenum">
              <a:rPr lang="en-US">
                <a:solidFill>
                  <a:srgbClr val="FFFFFF"/>
                </a:solidFill>
              </a:rPr>
              <a:pPr/>
              <a:t>70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07906" name="Rectangle 2"/>
          <p:cNvSpPr>
            <a:spLocks noChangeArrowheads="1"/>
          </p:cNvSpPr>
          <p:nvPr/>
        </p:nvSpPr>
        <p:spPr bwMode="auto">
          <a:xfrm>
            <a:off x="2209800" y="304801"/>
            <a:ext cx="5257800" cy="564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Tanpa terduga...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Seorang anak saat itu masuk ke dalam kamar, dan melihat ketiga Lilin telah padam.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Karena takut akan kegelapan itu, ia berkata: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“ Ekh apa yang terjadi?! Kalian harus tetap menyala, Aku takut akan kegelapan!”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Lalu ia menangis tersedu-sedu.</a:t>
            </a:r>
            <a:endParaRPr lang="pt-BR" sz="2800" b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507907" name="Picture 3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9925050" y="1295400"/>
            <a:ext cx="7429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7908" name="Picture 4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t="61539" r="26382"/>
          <a:stretch>
            <a:fillRect/>
          </a:stretch>
        </p:blipFill>
        <p:spPr bwMode="auto">
          <a:xfrm>
            <a:off x="9220200" y="2819400"/>
            <a:ext cx="742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7909" name="Picture 5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t="61539" r="26382"/>
          <a:stretch>
            <a:fillRect/>
          </a:stretch>
        </p:blipFill>
        <p:spPr bwMode="auto">
          <a:xfrm>
            <a:off x="8458200" y="3200400"/>
            <a:ext cx="742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7910" name="Picture 6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t="61539" r="26382"/>
          <a:stretch>
            <a:fillRect/>
          </a:stretch>
        </p:blipFill>
        <p:spPr bwMode="auto">
          <a:xfrm>
            <a:off x="7620000" y="3657600"/>
            <a:ext cx="742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754916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0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0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0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820DD-DFC9-4FEE-8E5E-0D5C39758064}" type="slidenum">
              <a:rPr lang="en-US">
                <a:solidFill>
                  <a:srgbClr val="FFFFFF"/>
                </a:solidFill>
              </a:rPr>
              <a:pPr/>
              <a:t>71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08930" name="Rectangle 2"/>
          <p:cNvSpPr>
            <a:spLocks noChangeArrowheads="1"/>
          </p:cNvSpPr>
          <p:nvPr/>
        </p:nvSpPr>
        <p:spPr bwMode="auto">
          <a:xfrm>
            <a:off x="1752600" y="609600"/>
            <a:ext cx="5943600" cy="539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Lalu dengan terharu Lilin keempat berkata: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“Jangan takut,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Janganlah menangis,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selama aku masih ada dan menyala, kita tetap dapat selalu menyalakan ketiga Lilin lainnya: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Akulah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4000" b="1" i="1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HARAPAN</a:t>
            </a:r>
            <a:r>
              <a:rPr lang="pt-BR" sz="40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”</a:t>
            </a:r>
          </a:p>
        </p:txBody>
      </p:sp>
      <p:pic>
        <p:nvPicPr>
          <p:cNvPr id="508931" name="Picture 3" descr="h52g"/>
          <p:cNvPicPr>
            <a:picLocks noChangeAspect="1" noChangeArrowheads="1"/>
          </p:cNvPicPr>
          <p:nvPr/>
        </p:nvPicPr>
        <p:blipFill>
          <a:blip r:embed="rId2">
            <a:lum bright="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r="26382"/>
          <a:stretch>
            <a:fillRect/>
          </a:stretch>
        </p:blipFill>
        <p:spPr bwMode="auto">
          <a:xfrm>
            <a:off x="9601200" y="685800"/>
            <a:ext cx="7429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8932" name="Picture 4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t="61539" r="26382"/>
          <a:stretch>
            <a:fillRect/>
          </a:stretch>
        </p:blipFill>
        <p:spPr bwMode="auto">
          <a:xfrm>
            <a:off x="8915400" y="2514600"/>
            <a:ext cx="742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8933" name="Picture 5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t="61539" r="26382"/>
          <a:stretch>
            <a:fillRect/>
          </a:stretch>
        </p:blipFill>
        <p:spPr bwMode="auto">
          <a:xfrm>
            <a:off x="8229600" y="3200400"/>
            <a:ext cx="742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8934" name="Picture 6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8" t="61539" r="26382"/>
          <a:stretch>
            <a:fillRect/>
          </a:stretch>
        </p:blipFill>
        <p:spPr bwMode="auto">
          <a:xfrm>
            <a:off x="7467600" y="3886200"/>
            <a:ext cx="742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741728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0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0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0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408FE-04F2-4323-9167-1DC198219837}" type="slidenum">
              <a:rPr lang="en-US">
                <a:solidFill>
                  <a:srgbClr val="FFFFFF"/>
                </a:solidFill>
              </a:rPr>
              <a:pPr/>
              <a:t>72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09954" name="Rectangle 2"/>
          <p:cNvSpPr>
            <a:spLocks noChangeArrowheads="1"/>
          </p:cNvSpPr>
          <p:nvPr/>
        </p:nvSpPr>
        <p:spPr bwMode="auto">
          <a:xfrm>
            <a:off x="2514600" y="4419600"/>
            <a:ext cx="72390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Dengan mata bersinar, sang anak mengambil Lilin Harapan, lalu menyalakan kembali ketiga Lilin lainnya.</a:t>
            </a: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509955" name="Picture 3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2" r="25798"/>
          <a:stretch>
            <a:fillRect/>
          </a:stretch>
        </p:blipFill>
        <p:spPr bwMode="auto">
          <a:xfrm>
            <a:off x="2590800" y="914400"/>
            <a:ext cx="1600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9956" name="Picture 4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2" r="25798"/>
          <a:stretch>
            <a:fillRect/>
          </a:stretch>
        </p:blipFill>
        <p:spPr bwMode="auto">
          <a:xfrm>
            <a:off x="4419600" y="533400"/>
            <a:ext cx="1600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9957" name="Picture 5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2" r="25798"/>
          <a:stretch>
            <a:fillRect/>
          </a:stretch>
        </p:blipFill>
        <p:spPr bwMode="auto">
          <a:xfrm>
            <a:off x="6324600" y="304800"/>
            <a:ext cx="1600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9958" name="Picture 6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2" r="25798"/>
          <a:stretch>
            <a:fillRect/>
          </a:stretch>
        </p:blipFill>
        <p:spPr bwMode="auto">
          <a:xfrm>
            <a:off x="8382000" y="0"/>
            <a:ext cx="1600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884073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0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0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0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FFA81-9FD8-4887-9F3D-2744E14BF235}" type="slidenum">
              <a:rPr lang="en-US">
                <a:solidFill>
                  <a:srgbClr val="FFFFFF"/>
                </a:solidFill>
              </a:rPr>
              <a:pPr/>
              <a:t>73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10978" name="Rectangle 2"/>
          <p:cNvSpPr>
            <a:spLocks noChangeArrowheads="1"/>
          </p:cNvSpPr>
          <p:nvPr/>
        </p:nvSpPr>
        <p:spPr bwMode="auto">
          <a:xfrm>
            <a:off x="1752600" y="1905001"/>
            <a:ext cx="5257800" cy="295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40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Apa yang tidak pernah mati hanyalah HARAPAN yang ada dalam hati kita....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510979" name="Picture 3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2" r="25798"/>
          <a:stretch>
            <a:fillRect/>
          </a:stretch>
        </p:blipFill>
        <p:spPr bwMode="auto">
          <a:xfrm>
            <a:off x="6934200" y="762000"/>
            <a:ext cx="35052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231949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C40B-D6D2-41D5-A19C-DD31A1EAC02D}" type="slidenum">
              <a:rPr lang="en-US">
                <a:solidFill>
                  <a:srgbClr val="FFFFFF"/>
                </a:solidFill>
              </a:rPr>
              <a:pPr/>
              <a:t>74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12002" name="Rectangle 2"/>
          <p:cNvSpPr>
            <a:spLocks noChangeArrowheads="1"/>
          </p:cNvSpPr>
          <p:nvPr/>
        </p:nvSpPr>
        <p:spPr bwMode="auto">
          <a:xfrm>
            <a:off x="1524000" y="304801"/>
            <a:ext cx="54102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...dan masing-masing kita semoga dapat menjadi alat, seperti sang anak tersebut, yang dalam situasi apapun mampu menghidupkan kembali Iman, Cinta, dan Perubahan dengan HARAPAN-nya!!!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32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512003" name="Picture 3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2" r="25798"/>
          <a:stretch>
            <a:fillRect/>
          </a:stretch>
        </p:blipFill>
        <p:spPr bwMode="auto">
          <a:xfrm>
            <a:off x="6781800" y="685800"/>
            <a:ext cx="35052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411492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8C9AC-0D2E-48AB-9257-27DC6304DE91}" type="slidenum">
              <a:rPr lang="en-US">
                <a:solidFill>
                  <a:srgbClr val="FFFFFF"/>
                </a:solidFill>
              </a:rPr>
              <a:pPr/>
              <a:t>75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13026" name="Rectangle 2"/>
          <p:cNvSpPr>
            <a:spLocks noChangeArrowheads="1"/>
          </p:cNvSpPr>
          <p:nvPr/>
        </p:nvSpPr>
        <p:spPr bwMode="auto">
          <a:xfrm>
            <a:off x="1524000" y="0"/>
            <a:ext cx="5410200" cy="6555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 dirty="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MAHASISWA ADALAH HARAPAN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 dirty="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DI TANGAN KITA ADA HARAPAN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 dirty="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DI PIKIRAN KITA ADA IMPIAN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 dirty="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DIHATI KITA ADA MASA DEPAN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 dirty="0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 dirty="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DOSEN ADALAH ASET NEGARA YANG TAK TERNILAI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i="1" dirty="0" smtClean="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JADILAH TERANG BUKAN DI TEMPAT TERANG, JADILAH HARAPAN BUKAN HANYA BERHARAP</a:t>
            </a:r>
            <a:endParaRPr lang="pt-BR" sz="2800" b="1" i="1" dirty="0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800" b="1" i="1" dirty="0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513027" name="Picture 3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2" r="25798"/>
          <a:stretch>
            <a:fillRect/>
          </a:stretch>
        </p:blipFill>
        <p:spPr bwMode="auto">
          <a:xfrm>
            <a:off x="6781800" y="685800"/>
            <a:ext cx="35052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655518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D492-EE72-4184-80BE-8F407CDB33A2}" type="slidenum">
              <a:rPr lang="en-US">
                <a:solidFill>
                  <a:srgbClr val="FFFFFF"/>
                </a:solidFill>
              </a:rPr>
              <a:pPr/>
              <a:t>76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14050" name="Rectangle 2"/>
          <p:cNvSpPr>
            <a:spLocks noChangeArrowheads="1"/>
          </p:cNvSpPr>
          <p:nvPr/>
        </p:nvSpPr>
        <p:spPr bwMode="auto">
          <a:xfrm>
            <a:off x="1524000" y="0"/>
            <a:ext cx="5410200" cy="7478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MARI KITA JADI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PEMENANG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DI TEMPAT KERJA KITA,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KARENA KITA MENCINTAI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PEKERJAAN KITA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KITA BUKAN TERPAKSA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KITA TIDAK DIPAKSA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KITA BEKERJA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DENGAN KEPALA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TANGAN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DAN HATI KITA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DALAM MEMBANGUN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200" b="1" i="1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ANAK BANGSA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32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3200" b="1" i="1">
              <a:solidFill>
                <a:srgbClr val="FFFF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514051" name="Picture 3" descr="h52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2" r="25798"/>
          <a:stretch>
            <a:fillRect/>
          </a:stretch>
        </p:blipFill>
        <p:spPr bwMode="auto">
          <a:xfrm>
            <a:off x="6781800" y="685800"/>
            <a:ext cx="35052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046195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0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1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05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0"/>
            <a:ext cx="913047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2095472" y="5643578"/>
            <a:ext cx="8001056" cy="9286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6000" b="1" dirty="0">
              <a:solidFill>
                <a:prstClr val="black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952596" y="214290"/>
            <a:ext cx="8286808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prstClr val="black"/>
                </a:solidFill>
              </a:rPr>
              <a:t>T</a:t>
            </a:r>
            <a:r>
              <a:rPr lang="en-US" sz="3000" b="1" dirty="0">
                <a:solidFill>
                  <a:srgbClr val="4F81BD"/>
                </a:solidFill>
              </a:rPr>
              <a:t>OGETHER W</a:t>
            </a:r>
            <a:r>
              <a:rPr lang="en-US" sz="3000" b="1" dirty="0">
                <a:solidFill>
                  <a:prstClr val="black"/>
                </a:solidFill>
              </a:rPr>
              <a:t>E</a:t>
            </a:r>
            <a:r>
              <a:rPr lang="en-US" sz="3000" b="1" dirty="0">
                <a:solidFill>
                  <a:srgbClr val="4F81BD"/>
                </a:solidFill>
              </a:rPr>
              <a:t> CAN </a:t>
            </a:r>
            <a:r>
              <a:rPr lang="en-US" sz="3000" b="1" dirty="0">
                <a:solidFill>
                  <a:prstClr val="black"/>
                </a:solidFill>
              </a:rPr>
              <a:t>A</a:t>
            </a:r>
            <a:r>
              <a:rPr lang="en-US" sz="3000" b="1" dirty="0">
                <a:solidFill>
                  <a:srgbClr val="4F81BD"/>
                </a:solidFill>
              </a:rPr>
              <a:t>CHIEVE </a:t>
            </a:r>
            <a:r>
              <a:rPr lang="en-US" sz="3000" b="1" dirty="0">
                <a:solidFill>
                  <a:prstClr val="black"/>
                </a:solidFill>
              </a:rPr>
              <a:t>M</a:t>
            </a:r>
            <a:r>
              <a:rPr lang="en-US" sz="3000" b="1" dirty="0">
                <a:solidFill>
                  <a:srgbClr val="4F81BD"/>
                </a:solidFill>
              </a:rPr>
              <a:t>ORE….</a:t>
            </a:r>
            <a:endParaRPr lang="id-ID" sz="3000" b="1" dirty="0">
              <a:solidFill>
                <a:srgbClr val="4F81BD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9720" y="214290"/>
            <a:ext cx="1013988" cy="106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6525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1524000" y="0"/>
          <a:ext cx="146538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think-cell Slide" r:id="rId8" imgW="0" imgH="0" progId="">
                  <p:embed/>
                </p:oleObj>
              </mc:Choice>
              <mc:Fallback>
                <p:oleObj name="think-cell Slide" r:id="rId8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0"/>
                        <a:ext cx="146538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930" y="1752600"/>
            <a:ext cx="8625070" cy="4267200"/>
          </a:xfrm>
          <a:prstGeom prst="rect">
            <a:avLst/>
          </a:prstGeom>
          <a:solidFill>
            <a:srgbClr val="D9D9D9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12025" y="1806583"/>
            <a:ext cx="1762260" cy="3134591"/>
          </a:xfrm>
          <a:prstGeom prst="rect">
            <a:avLst/>
          </a:prstGeom>
          <a:solidFill>
            <a:schemeClr val="tx2">
              <a:lumMod val="20000"/>
              <a:lumOff val="80000"/>
              <a:alpha val="49804"/>
            </a:schemeClr>
          </a:solidFill>
          <a:ln>
            <a:solidFill>
              <a:schemeClr val="tx1"/>
            </a:solidFill>
          </a:ln>
          <a:extLst/>
        </p:spPr>
        <p:txBody>
          <a:bodyPr anchor="ctr"/>
          <a:lstStyle/>
          <a:p>
            <a:pPr algn="ctr">
              <a:defRPr/>
            </a:pPr>
            <a:endParaRPr lang="id-ID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63762" y="1477963"/>
            <a:ext cx="2357804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</a:rPr>
              <a:t>”Demographic Bonus"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24000" y="658101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i="1" dirty="0">
                <a:solidFill>
                  <a:srgbClr val="EEECE1">
                    <a:lumMod val="75000"/>
                  </a:srgbClr>
                </a:solidFill>
              </a:rPr>
              <a:t>Sumber: Menko Perekonomian, 2010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81200" y="482026"/>
            <a:ext cx="853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Demographic Bonus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586F85-2712-4980-AC3C-7B3A8C27CE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3332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54742" y="703730"/>
            <a:ext cx="4024231" cy="580425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15550" y="734735"/>
            <a:ext cx="4200930" cy="577324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854741" y="6536385"/>
            <a:ext cx="6331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</a:rPr>
              <a:t>Source: </a:t>
            </a:r>
            <a:r>
              <a:rPr lang="id-ID" sz="1200" dirty="0">
                <a:solidFill>
                  <a:prstClr val="black"/>
                </a:solidFill>
              </a:rPr>
              <a:t> </a:t>
            </a:r>
            <a:r>
              <a:rPr lang="id-ID" sz="1200" i="1" dirty="0">
                <a:solidFill>
                  <a:prstClr val="black"/>
                </a:solidFill>
              </a:rPr>
              <a:t>Archipelago Economy:  Unleashing Indonesia’s Potential</a:t>
            </a:r>
            <a:r>
              <a:rPr lang="id-ID" sz="1200" dirty="0">
                <a:solidFill>
                  <a:prstClr val="black"/>
                </a:solidFill>
              </a:rPr>
              <a:t>  (McKinsey Global Institute, 2012)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0" y="-27384"/>
            <a:ext cx="91440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dirty="0">
                <a:solidFill>
                  <a:prstClr val="black"/>
                </a:solidFill>
              </a:rPr>
              <a:t>....Indonesia’s economy has enormous promise...</a:t>
            </a:r>
          </a:p>
          <a:p>
            <a:pPr algn="ctr"/>
            <a:r>
              <a:rPr lang="id-ID" dirty="0">
                <a:solidFill>
                  <a:prstClr val="black"/>
                </a:solidFill>
              </a:rPr>
              <a:t>.... Indonesia’s recent impressive economic performance is not widely understood ....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5945441" y="602670"/>
            <a:ext cx="217028" cy="136815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2"/>
          <p:cNvSpPr txBox="1"/>
          <p:nvPr/>
        </p:nvSpPr>
        <p:spPr>
          <a:xfrm>
            <a:off x="10346261" y="6586140"/>
            <a:ext cx="337625" cy="27432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>
              <a:defRPr/>
            </a:pPr>
            <a:fld id="{F68FBD42-37B5-4F2F-8AF6-4E4B171B27BB}" type="slidenum">
              <a:rPr lang="en-US" sz="1400" b="1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ctr">
                <a:defRPr/>
              </a:pPr>
              <a:t>9</a:t>
            </a:fld>
            <a:endParaRPr lang="id-ID" sz="1050" b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1971610" y="2625435"/>
            <a:ext cx="1055077" cy="6858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799386" y="2639290"/>
            <a:ext cx="1055077" cy="6858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2636626" y="3311236"/>
            <a:ext cx="4473526" cy="182880"/>
          </a:xfrm>
          <a:custGeom>
            <a:avLst/>
            <a:gdLst>
              <a:gd name="connsiteX0" fmla="*/ 0 w 4918364"/>
              <a:gd name="connsiteY0" fmla="*/ 0 h 240146"/>
              <a:gd name="connsiteX1" fmla="*/ 2937164 w 4918364"/>
              <a:gd name="connsiteY1" fmla="*/ 235528 h 240146"/>
              <a:gd name="connsiteX2" fmla="*/ 4918364 w 4918364"/>
              <a:gd name="connsiteY2" fmla="*/ 27709 h 24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18364" h="240146">
                <a:moveTo>
                  <a:pt x="0" y="0"/>
                </a:moveTo>
                <a:cubicBezTo>
                  <a:pt x="1058718" y="115455"/>
                  <a:pt x="2117437" y="230910"/>
                  <a:pt x="2937164" y="235528"/>
                </a:cubicBezTo>
                <a:cubicBezTo>
                  <a:pt x="3756891" y="240146"/>
                  <a:pt x="4337627" y="133927"/>
                  <a:pt x="4918364" y="27709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22277" y="2975055"/>
            <a:ext cx="15474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Need Preparation on  </a:t>
            </a:r>
            <a:r>
              <a:rPr lang="en-US" sz="1400" i="1" dirty="0">
                <a:solidFill>
                  <a:srgbClr val="C00000"/>
                </a:solidFill>
              </a:rPr>
              <a:t>social engineering</a:t>
            </a:r>
          </a:p>
        </p:txBody>
      </p:sp>
      <p:sp>
        <p:nvSpPr>
          <p:cNvPr id="22" name="Oval 21"/>
          <p:cNvSpPr/>
          <p:nvPr/>
        </p:nvSpPr>
        <p:spPr>
          <a:xfrm>
            <a:off x="2259356" y="3442855"/>
            <a:ext cx="728963" cy="6858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6498846" y="3456710"/>
            <a:ext cx="728963" cy="6858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2917982" y="3990109"/>
            <a:ext cx="3670389" cy="191654"/>
          </a:xfrm>
          <a:custGeom>
            <a:avLst/>
            <a:gdLst>
              <a:gd name="connsiteX0" fmla="*/ 0 w 3976255"/>
              <a:gd name="connsiteY0" fmla="*/ 0 h 191654"/>
              <a:gd name="connsiteX1" fmla="*/ 2743200 w 3976255"/>
              <a:gd name="connsiteY1" fmla="*/ 180109 h 191654"/>
              <a:gd name="connsiteX2" fmla="*/ 3976255 w 3976255"/>
              <a:gd name="connsiteY2" fmla="*/ 69273 h 19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76255" h="191654">
                <a:moveTo>
                  <a:pt x="0" y="0"/>
                </a:moveTo>
                <a:cubicBezTo>
                  <a:pt x="1040245" y="84282"/>
                  <a:pt x="2080491" y="168564"/>
                  <a:pt x="2743200" y="180109"/>
                </a:cubicBezTo>
                <a:cubicBezTo>
                  <a:pt x="3405909" y="191654"/>
                  <a:pt x="3691082" y="130463"/>
                  <a:pt x="3976255" y="69273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90302" y="4138835"/>
            <a:ext cx="1649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Need increasing in access, quality and relevance</a:t>
            </a:r>
            <a:endParaRPr lang="en-US" sz="1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yTenva7m0WSqkeNGGvX8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o4dhfk2B0i7Uy_VhoDu_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1GS7mlz_kGWRJZ84SPv6w"/>
</p:tagLst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_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Ribbons">
  <a:themeElements>
    <a:clrScheme name="Ribbons 1">
      <a:dk1>
        <a:srgbClr val="220011"/>
      </a:dk1>
      <a:lt1>
        <a:srgbClr val="FFFFCC"/>
      </a:lt1>
      <a:dk2>
        <a:srgbClr val="660033"/>
      </a:dk2>
      <a:lt2>
        <a:srgbClr val="FFCC00"/>
      </a:lt2>
      <a:accent1>
        <a:srgbClr val="CC0099"/>
      </a:accent1>
      <a:accent2>
        <a:srgbClr val="56002B"/>
      </a:accent2>
      <a:accent3>
        <a:srgbClr val="B8AAAD"/>
      </a:accent3>
      <a:accent4>
        <a:srgbClr val="DADAAE"/>
      </a:accent4>
      <a:accent5>
        <a:srgbClr val="E2AACA"/>
      </a:accent5>
      <a:accent6>
        <a:srgbClr val="4D0026"/>
      </a:accent6>
      <a:hlink>
        <a:srgbClr val="9C004E"/>
      </a:hlink>
      <a:folHlink>
        <a:srgbClr val="FF6600"/>
      </a:folHlink>
    </a:clrScheme>
    <a:fontScheme name="Ribbon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Ribbons 1">
        <a:dk1>
          <a:srgbClr val="220011"/>
        </a:dk1>
        <a:lt1>
          <a:srgbClr val="FFFFCC"/>
        </a:lt1>
        <a:dk2>
          <a:srgbClr val="660033"/>
        </a:dk2>
        <a:lt2>
          <a:srgbClr val="FFCC00"/>
        </a:lt2>
        <a:accent1>
          <a:srgbClr val="CC0099"/>
        </a:accent1>
        <a:accent2>
          <a:srgbClr val="56002B"/>
        </a:accent2>
        <a:accent3>
          <a:srgbClr val="B8AAAD"/>
        </a:accent3>
        <a:accent4>
          <a:srgbClr val="DADAAE"/>
        </a:accent4>
        <a:accent5>
          <a:srgbClr val="E2AACA"/>
        </a:accent5>
        <a:accent6>
          <a:srgbClr val="4D0026"/>
        </a:accent6>
        <a:hlink>
          <a:srgbClr val="9C004E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bbons 2">
        <a:dk1>
          <a:srgbClr val="001600"/>
        </a:dk1>
        <a:lt1>
          <a:srgbClr val="669900"/>
        </a:lt1>
        <a:dk2>
          <a:srgbClr val="000000"/>
        </a:dk2>
        <a:lt2>
          <a:srgbClr val="006600"/>
        </a:lt2>
        <a:accent1>
          <a:srgbClr val="336600"/>
        </a:accent1>
        <a:accent2>
          <a:srgbClr val="89BA00"/>
        </a:accent2>
        <a:accent3>
          <a:srgbClr val="B8CAAA"/>
        </a:accent3>
        <a:accent4>
          <a:srgbClr val="001100"/>
        </a:accent4>
        <a:accent5>
          <a:srgbClr val="ADB8AA"/>
        </a:accent5>
        <a:accent6>
          <a:srgbClr val="7CA800"/>
        </a:accent6>
        <a:hlink>
          <a:srgbClr val="FFCC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bbons 3">
        <a:dk1>
          <a:srgbClr val="000000"/>
        </a:dk1>
        <a:lt1>
          <a:srgbClr val="B2B2B2"/>
        </a:lt1>
        <a:dk2>
          <a:srgbClr val="000000"/>
        </a:dk2>
        <a:lt2>
          <a:srgbClr val="777777"/>
        </a:lt2>
        <a:accent1>
          <a:srgbClr val="CBCBCB"/>
        </a:accent1>
        <a:accent2>
          <a:srgbClr val="969696"/>
        </a:accent2>
        <a:accent3>
          <a:srgbClr val="D5D5D5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333333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bbons 4">
        <a:dk1>
          <a:srgbClr val="000F1E"/>
        </a:dk1>
        <a:lt1>
          <a:srgbClr val="FFFFFF"/>
        </a:lt1>
        <a:dk2>
          <a:srgbClr val="003366"/>
        </a:dk2>
        <a:lt2>
          <a:srgbClr val="33CCCC"/>
        </a:lt2>
        <a:accent1>
          <a:srgbClr val="006699"/>
        </a:accent1>
        <a:accent2>
          <a:srgbClr val="003366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2D5C"/>
        </a:accent6>
        <a:hlink>
          <a:srgbClr val="0099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bbons 5">
        <a:dk1>
          <a:srgbClr val="002F2E"/>
        </a:dk1>
        <a:lt1>
          <a:srgbClr val="FFFFFF"/>
        </a:lt1>
        <a:dk2>
          <a:srgbClr val="008080"/>
        </a:dk2>
        <a:lt2>
          <a:srgbClr val="66FFCC"/>
        </a:lt2>
        <a:accent1>
          <a:srgbClr val="0099CC"/>
        </a:accent1>
        <a:accent2>
          <a:srgbClr val="00525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4948"/>
        </a:accent6>
        <a:hlink>
          <a:srgbClr val="00CC99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bbons 6">
        <a:dk1>
          <a:srgbClr val="000022"/>
        </a:dk1>
        <a:lt1>
          <a:srgbClr val="FFFFFF"/>
        </a:lt1>
        <a:dk2>
          <a:srgbClr val="000066"/>
        </a:dk2>
        <a:lt2>
          <a:srgbClr val="FFCC00"/>
        </a:lt2>
        <a:accent1>
          <a:srgbClr val="666699"/>
        </a:accent1>
        <a:accent2>
          <a:srgbClr val="000048"/>
        </a:accent2>
        <a:accent3>
          <a:srgbClr val="AAAAB8"/>
        </a:accent3>
        <a:accent4>
          <a:srgbClr val="DADADA"/>
        </a:accent4>
        <a:accent5>
          <a:srgbClr val="B8B8CA"/>
        </a:accent5>
        <a:accent6>
          <a:srgbClr val="000040"/>
        </a:accent6>
        <a:hlink>
          <a:srgbClr val="9999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_Default Design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2_Origin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1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2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3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4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flective ball">
      <a:majorFont>
        <a:latin typeface="Franklin Gothic Heav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Flow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2636</TotalTime>
  <Words>3041</Words>
  <Application>Microsoft Office PowerPoint</Application>
  <PresentationFormat>Widescreen</PresentationFormat>
  <Paragraphs>722</Paragraphs>
  <Slides>77</Slides>
  <Notes>18</Notes>
  <HiddenSlides>0</HiddenSlides>
  <MMClips>2</MMClips>
  <ScaleCrop>false</ScaleCrop>
  <HeadingPairs>
    <vt:vector size="8" baseType="variant">
      <vt:variant>
        <vt:lpstr>Fonts Used</vt:lpstr>
      </vt:variant>
      <vt:variant>
        <vt:i4>22</vt:i4>
      </vt:variant>
      <vt:variant>
        <vt:lpstr>Theme</vt:lpstr>
      </vt:variant>
      <vt:variant>
        <vt:i4>24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124" baseType="lpstr">
      <vt:lpstr>Angsana New</vt:lpstr>
      <vt:lpstr>Arial</vt:lpstr>
      <vt:lpstr>Arial Black</vt:lpstr>
      <vt:lpstr>Arial Rounded MT Bold</vt:lpstr>
      <vt:lpstr>Bodoni MT Black</vt:lpstr>
      <vt:lpstr>Bookman Old Style</vt:lpstr>
      <vt:lpstr>Calibri</vt:lpstr>
      <vt:lpstr>Calibri Light</vt:lpstr>
      <vt:lpstr>Comic Sans MS</vt:lpstr>
      <vt:lpstr>Constantia</vt:lpstr>
      <vt:lpstr>Courier New</vt:lpstr>
      <vt:lpstr>Franklin Gothic Heavy</vt:lpstr>
      <vt:lpstr>Garamond</vt:lpstr>
      <vt:lpstr>Gill Sans MT</vt:lpstr>
      <vt:lpstr>Impact</vt:lpstr>
      <vt:lpstr>Kristen ITC</vt:lpstr>
      <vt:lpstr>StarSymbol</vt:lpstr>
      <vt:lpstr>Tahoma</vt:lpstr>
      <vt:lpstr>Times New Roman</vt:lpstr>
      <vt:lpstr>Wingdings</vt:lpstr>
      <vt:lpstr>Wingdings 2</vt:lpstr>
      <vt:lpstr>Wingdings 3</vt:lpstr>
      <vt:lpstr>Office Theme</vt:lpstr>
      <vt:lpstr>Default Design</vt:lpstr>
      <vt:lpstr>1_Office Theme</vt:lpstr>
      <vt:lpstr>5_Office Theme</vt:lpstr>
      <vt:lpstr>Flow</vt:lpstr>
      <vt:lpstr>2_Office Theme</vt:lpstr>
      <vt:lpstr>Orbit</vt:lpstr>
      <vt:lpstr>3_Office Theme</vt:lpstr>
      <vt:lpstr>6_Office Theme</vt:lpstr>
      <vt:lpstr>7_Office Theme</vt:lpstr>
      <vt:lpstr>8_Office Theme</vt:lpstr>
      <vt:lpstr>1_Orbit</vt:lpstr>
      <vt:lpstr>2_Orbit</vt:lpstr>
      <vt:lpstr>9_Office Theme</vt:lpstr>
      <vt:lpstr>11_Office Theme</vt:lpstr>
      <vt:lpstr>Ribbons</vt:lpstr>
      <vt:lpstr>1_Default Design</vt:lpstr>
      <vt:lpstr>4_Office Theme</vt:lpstr>
      <vt:lpstr>2_Origin</vt:lpstr>
      <vt:lpstr>10_Office Theme</vt:lpstr>
      <vt:lpstr>12_Office Theme</vt:lpstr>
      <vt:lpstr>13_Office Theme</vt:lpstr>
      <vt:lpstr>14_Office Theme</vt:lpstr>
      <vt:lpstr>15_Office Theme</vt:lpstr>
      <vt:lpstr>think-cell Slide</vt:lpstr>
      <vt:lpstr>MEMBANGUN BUDAYA MUTU DI PERGURUAN TINGGI</vt:lpstr>
      <vt:lpstr>MENGAPA MUTU HARUS DIBANGUN? BAGAIMANA CARANYA?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TAPI KITA HANYA DIJADIKAN PASAR OLEH NEGARA LAIN?</vt:lpstr>
      <vt:lpstr>MARI KITA SIAPKAN GENERASI EMAS INDONESIA!! SETUJU?</vt:lpstr>
      <vt:lpstr>Harapan dari Pendidikan Tinggi:  menghasilkan insan cerdas komprehensif (Renstra Kemdiknas 2010-2014)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PERGURUAN TINGGI berpeluang mendapatkan semua pilihan terbaik tadi jika pimpinan PT memiliki SIKAP MENTAL entrepreneur !</vt:lpstr>
      <vt:lpstr>Evolution of Education System</vt:lpstr>
      <vt:lpstr>PowerPoint Presentation</vt:lpstr>
      <vt:lpstr>Peraturan yang menunjang mutu DIKTI, a.l.:</vt:lpstr>
      <vt:lpstr>PowerPoint Presentation</vt:lpstr>
      <vt:lpstr>Rincian Waktu 1 sks Kegiatan Pembelajaran</vt:lpstr>
      <vt:lpstr>Rincian Waktu 1 sks Kegiatan Pembelajaran S2 (Surat Edaran Dirjen DIKTI:526/E.E3/MI/2014)</vt:lpstr>
      <vt:lpstr>SE Dirjen No.526/E.E3/MI/2014  tentang  Penjelasan SN DIKTI Program Pascasarjana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PESAN BAPAKKU:  Apabila Pemimpin Bangsa ini tidak waspada, Bangsa ini akan menjadi Kuli di Negaranya sendiri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Now that you know the answer…</vt:lpstr>
      <vt:lpstr>TES KREATIFITAS SIAP?</vt:lpstr>
      <vt:lpstr>BERSYUKUR KITA DIBERI KEBERKAHAN TANGAN DAN KAKI YANG MAMPU BERGERAK,  JANTUNG YANG MASIH BERDETAK,  OTAK YANG MAMPU BERPIKIR SEHAT…. ALHAMDULILLAH….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MENJADI GENERASI EMAS INDONESIA</dc:title>
  <dc:creator>FUJITSU</dc:creator>
  <cp:lastModifiedBy>FUJITSU</cp:lastModifiedBy>
  <cp:revision>34</cp:revision>
  <dcterms:created xsi:type="dcterms:W3CDTF">2014-03-05T09:23:54Z</dcterms:created>
  <dcterms:modified xsi:type="dcterms:W3CDTF">2014-10-07T17:06:10Z</dcterms:modified>
</cp:coreProperties>
</file>